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695" r:id="rId4"/>
    <p:sldId id="696" r:id="rId5"/>
    <p:sldId id="697" r:id="rId6"/>
    <p:sldId id="698" r:id="rId7"/>
    <p:sldId id="699" r:id="rId8"/>
    <p:sldId id="700" r:id="rId9"/>
    <p:sldId id="269" r:id="rId10"/>
    <p:sldId id="1075" r:id="rId11"/>
    <p:sldId id="270" r:id="rId12"/>
    <p:sldId id="271" r:id="rId13"/>
    <p:sldId id="272" r:id="rId14"/>
    <p:sldId id="273" r:id="rId15"/>
    <p:sldId id="274" r:id="rId16"/>
    <p:sldId id="275" r:id="rId17"/>
    <p:sldId id="276" r:id="rId18"/>
    <p:sldId id="277" r:id="rId19"/>
    <p:sldId id="278" r:id="rId20"/>
    <p:sldId id="279" r:id="rId21"/>
    <p:sldId id="280" r:id="rId22"/>
    <p:sldId id="701" r:id="rId23"/>
    <p:sldId id="285" r:id="rId24"/>
    <p:sldId id="286" r:id="rId25"/>
    <p:sldId id="478" r:id="rId26"/>
    <p:sldId id="702" r:id="rId27"/>
    <p:sldId id="707" r:id="rId28"/>
    <p:sldId id="703" r:id="rId29"/>
    <p:sldId id="704" r:id="rId30"/>
    <p:sldId id="1056" r:id="rId31"/>
    <p:sldId id="1058" r:id="rId32"/>
    <p:sldId id="706" r:id="rId33"/>
    <p:sldId id="1054" r:id="rId34"/>
    <p:sldId id="705" r:id="rId35"/>
    <p:sldId id="1057" r:id="rId36"/>
    <p:sldId id="1059" r:id="rId37"/>
    <p:sldId id="1060" r:id="rId38"/>
    <p:sldId id="1061" r:id="rId39"/>
    <p:sldId id="1062" r:id="rId40"/>
    <p:sldId id="1063" r:id="rId41"/>
    <p:sldId id="1064" r:id="rId42"/>
    <p:sldId id="1065" r:id="rId43"/>
    <p:sldId id="1066" r:id="rId44"/>
    <p:sldId id="1067" r:id="rId45"/>
    <p:sldId id="1068" r:id="rId46"/>
    <p:sldId id="1069" r:id="rId47"/>
    <p:sldId id="1070" r:id="rId48"/>
    <p:sldId id="1071" r:id="rId49"/>
    <p:sldId id="1072" r:id="rId50"/>
    <p:sldId id="1073" r:id="rId51"/>
    <p:sldId id="304"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5" r:id="rId69"/>
    <p:sldId id="327" r:id="rId70"/>
    <p:sldId id="1074" r:id="rId71"/>
    <p:sldId id="513" r:id="rId72"/>
    <p:sldId id="514" r:id="rId73"/>
    <p:sldId id="516" r:id="rId74"/>
    <p:sldId id="517" r:id="rId75"/>
    <p:sldId id="518" r:id="rId76"/>
    <p:sldId id="373" r:id="rId77"/>
    <p:sldId id="519" r:id="rId78"/>
    <p:sldId id="524" r:id="rId79"/>
    <p:sldId id="525" r:id="rId80"/>
    <p:sldId id="526" r:id="rId81"/>
    <p:sldId id="527" r:id="rId82"/>
    <p:sldId id="528" r:id="rId83"/>
    <p:sldId id="529" r:id="rId84"/>
    <p:sldId id="530" r:id="rId85"/>
    <p:sldId id="531" r:id="rId86"/>
    <p:sldId id="532" r:id="rId87"/>
    <p:sldId id="533" r:id="rId88"/>
    <p:sldId id="691" r:id="rId89"/>
    <p:sldId id="692" r:id="rId90"/>
    <p:sldId id="69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pc:chgData name="" userId="e6793c7ac87b5dd5" providerId="LiveId" clId="{335F0835-02A6-4104-A867-EEB2C06A5A4D}" dt="2023-09-19T04:57:19.232" v="2005" actId="113"/>
        <pc:sldMkLst>
          <pc:docMk/>
          <pc:sldMk cId="3844161785" sldId="257"/>
        </pc:sldMkLst>
        <pc:spChg chg="mod">
          <ac:chgData name="" userId="e6793c7ac87b5dd5" providerId="LiveId" clId="{335F0835-02A6-4104-A867-EEB2C06A5A4D}" dt="2023-09-19T04:57:19.232" v="2005" actId="113"/>
          <ac:spMkLst>
            <pc:docMk/>
            <pc:sldMk cId="3844161785" sldId="257"/>
            <ac:spMk id="3" creationId="{EA68E610-DD25-431B-85F0-D5B68EABBE7F}"/>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04:16:13.173" v="134" actId="113"/>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08T03:44:17.869" v="1767" actId="20577"/>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06T06:21:29.559" v="1364" actId="108"/>
        <pc:sldMkLst>
          <pc:docMk/>
          <pc:sldMk cId="2884287908" sldId="1069"/>
        </pc:sldMkLst>
        <pc:spChg chg="mod">
          <ac:chgData name="" userId="e6793c7ac87b5dd5" providerId="LiveId" clId="{AC136D46-E802-46E9-8B55-16D236E5DE6D}" dt="2023-12-06T06:21:29.559" v="1364" actId="108"/>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09-01-2024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 xmlns:a16="http://schemas.microsoft.com/office/drawing/2014/main"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52579" name="Rectangle 2">
            <a:extLst>
              <a:ext uri="{FF2B5EF4-FFF2-40B4-BE49-F238E27FC236}">
                <a16:creationId xmlns="" xmlns:a16="http://schemas.microsoft.com/office/drawing/2014/main"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 xmlns:a16="http://schemas.microsoft.com/office/drawing/2014/main"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554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60</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66</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67</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68</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69</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76</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 xmlns:a16="http://schemas.microsoft.com/office/drawing/2014/main"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53603" name="Rectangle 2">
            <a:extLst>
              <a:ext uri="{FF2B5EF4-FFF2-40B4-BE49-F238E27FC236}">
                <a16:creationId xmlns="" xmlns:a16="http://schemas.microsoft.com/office/drawing/2014/main"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 xmlns:a16="http://schemas.microsoft.com/office/drawing/2014/main"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51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 xmlns:a16="http://schemas.microsoft.com/office/drawing/2014/main"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54627" name="Rectangle 2">
            <a:extLst>
              <a:ext uri="{FF2B5EF4-FFF2-40B4-BE49-F238E27FC236}">
                <a16:creationId xmlns="" xmlns:a16="http://schemas.microsoft.com/office/drawing/2014/main"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 xmlns:a16="http://schemas.microsoft.com/office/drawing/2014/main"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2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51</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52</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53</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54</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55</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56</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571F6E14-DE78-41D3-9187-4128C25763C6}"/>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A04F53D-1F6E-45DF-A398-2C099DB758F2}"/>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E695180-F903-49C7-97D3-FEE33DCDC4CC}"/>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B110CA6-79AB-406D-9E64-FC9CDA598603}"/>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25A3E3B-E570-40BD-A7FE-B18F8EFE8CAA}"/>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1FC0982-BEA3-452B-BD54-FACC3C202DB7}"/>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6" name="Footer Placeholder 5">
            <a:extLst>
              <a:ext uri="{FF2B5EF4-FFF2-40B4-BE49-F238E27FC236}">
                <a16:creationId xmlns="" xmlns:a16="http://schemas.microsoft.com/office/drawing/2014/main"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B9D7235-4986-48E9-863B-0651F31F3710}"/>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8" name="Footer Placeholder 7">
            <a:extLst>
              <a:ext uri="{FF2B5EF4-FFF2-40B4-BE49-F238E27FC236}">
                <a16:creationId xmlns="" xmlns:a16="http://schemas.microsoft.com/office/drawing/2014/main"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748B24D-D9BC-4D0A-8C91-A5642F3A5CC9}"/>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4" name="Footer Placeholder 3">
            <a:extLst>
              <a:ext uri="{FF2B5EF4-FFF2-40B4-BE49-F238E27FC236}">
                <a16:creationId xmlns="" xmlns:a16="http://schemas.microsoft.com/office/drawing/2014/main"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20E296B-7E56-44B8-B621-80614A34EAAD}"/>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3" name="Footer Placeholder 2">
            <a:extLst>
              <a:ext uri="{FF2B5EF4-FFF2-40B4-BE49-F238E27FC236}">
                <a16:creationId xmlns="" xmlns:a16="http://schemas.microsoft.com/office/drawing/2014/main"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57A929-85B9-41BB-AE2B-2EE2E9113944}"/>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6" name="Footer Placeholder 5">
            <a:extLst>
              <a:ext uri="{FF2B5EF4-FFF2-40B4-BE49-F238E27FC236}">
                <a16:creationId xmlns="" xmlns:a16="http://schemas.microsoft.com/office/drawing/2014/main"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5B920ED-21A1-475D-8959-561DDFB28C64}"/>
              </a:ext>
            </a:extLst>
          </p:cNvPr>
          <p:cNvSpPr>
            <a:spLocks noGrp="1"/>
          </p:cNvSpPr>
          <p:nvPr>
            <p:ph type="dt" sz="half" idx="10"/>
          </p:nvPr>
        </p:nvSpPr>
        <p:spPr/>
        <p:txBody>
          <a:bodyPr/>
          <a:lstStyle/>
          <a:p>
            <a:fld id="{FCAEB917-4766-4900-A303-A659AC204F2B}" type="datetimeFigureOut">
              <a:rPr lang="en-IN" smtClean="0"/>
              <a:t>09-01-2024</a:t>
            </a:fld>
            <a:endParaRPr lang="en-IN"/>
          </a:p>
        </p:txBody>
      </p:sp>
      <p:sp>
        <p:nvSpPr>
          <p:cNvPr id="6" name="Footer Placeholder 5">
            <a:extLst>
              <a:ext uri="{FF2B5EF4-FFF2-40B4-BE49-F238E27FC236}">
                <a16:creationId xmlns="" xmlns:a16="http://schemas.microsoft.com/office/drawing/2014/main"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09-01-2024</a:t>
            </a:fld>
            <a:endParaRPr lang="en-IN"/>
          </a:p>
        </p:txBody>
      </p:sp>
      <p:sp>
        <p:nvSpPr>
          <p:cNvPr id="5" name="Footer Placeholder 4">
            <a:extLst>
              <a:ext uri="{FF2B5EF4-FFF2-40B4-BE49-F238E27FC236}">
                <a16:creationId xmlns="" xmlns:a16="http://schemas.microsoft.com/office/drawing/2014/main"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13.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1.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 xmlns:a16="http://schemas.microsoft.com/office/drawing/2014/main"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err="1" smtClean="0"/>
              <a:t>Phale</a:t>
            </a:r>
            <a:r>
              <a:rPr lang="en-US" dirty="0" smtClean="0"/>
              <a:t> 1</a:t>
            </a:r>
            <a:r>
              <a:rPr lang="en-US" baseline="30000" dirty="0" smtClean="0"/>
              <a:t>st</a:t>
            </a:r>
            <a:r>
              <a:rPr lang="en-US" dirty="0" smtClean="0"/>
              <a:t>  </a:t>
            </a:r>
            <a:r>
              <a:rPr lang="en-US" dirty="0" smtClean="0"/>
              <a:t>and </a:t>
            </a:r>
            <a:r>
              <a:rPr lang="en-US" dirty="0" smtClean="0"/>
              <a:t>2</a:t>
            </a:r>
            <a:r>
              <a:rPr lang="en-US" baseline="30000" dirty="0" smtClean="0"/>
              <a:t>nd</a:t>
            </a:r>
            <a:r>
              <a:rPr lang="en-US" dirty="0" smtClean="0"/>
              <a:t> row </a:t>
            </a:r>
            <a:r>
              <a:rPr lang="en-US" dirty="0" err="1" smtClean="0"/>
              <a:t>ko</a:t>
            </a:r>
            <a:r>
              <a:rPr lang="en-US" dirty="0" smtClean="0"/>
              <a:t> </a:t>
            </a:r>
            <a:r>
              <a:rPr lang="en-US" dirty="0" err="1" smtClean="0"/>
              <a:t>ek</a:t>
            </a:r>
            <a:r>
              <a:rPr lang="en-US" dirty="0" smtClean="0"/>
              <a:t> cluster </a:t>
            </a:r>
            <a:r>
              <a:rPr lang="en-US" dirty="0" err="1" smtClean="0"/>
              <a:t>bana</a:t>
            </a:r>
            <a:r>
              <a:rPr lang="en-US" dirty="0" smtClean="0"/>
              <a:t> </a:t>
            </a:r>
            <a:r>
              <a:rPr lang="en-US" dirty="0" err="1" smtClean="0"/>
              <a:t>lange</a:t>
            </a:r>
            <a:endParaRPr lang="en-US" dirty="0" smtClean="0"/>
          </a:p>
          <a:p>
            <a:r>
              <a:rPr lang="en-US" dirty="0" err="1" smtClean="0"/>
              <a:t>Phir</a:t>
            </a:r>
            <a:r>
              <a:rPr lang="en-US" dirty="0" smtClean="0"/>
              <a:t> </a:t>
            </a:r>
            <a:r>
              <a:rPr lang="en-US" dirty="0" err="1" smtClean="0"/>
              <a:t>unse</a:t>
            </a:r>
            <a:r>
              <a:rPr lang="en-US" dirty="0" smtClean="0"/>
              <a:t> </a:t>
            </a:r>
            <a:r>
              <a:rPr lang="en-US" dirty="0" err="1" smtClean="0"/>
              <a:t>saare</a:t>
            </a:r>
            <a:r>
              <a:rPr lang="en-US" dirty="0" smtClean="0"/>
              <a:t> rows </a:t>
            </a:r>
            <a:r>
              <a:rPr lang="en-US" dirty="0" err="1" smtClean="0"/>
              <a:t>ke</a:t>
            </a:r>
            <a:r>
              <a:rPr lang="en-US" dirty="0" smtClean="0"/>
              <a:t> point </a:t>
            </a:r>
            <a:r>
              <a:rPr lang="en-US" dirty="0" err="1" smtClean="0"/>
              <a:t>ka</a:t>
            </a:r>
            <a:r>
              <a:rPr lang="en-US" dirty="0" smtClean="0"/>
              <a:t> </a:t>
            </a:r>
            <a:r>
              <a:rPr lang="en-US" dirty="0" err="1" smtClean="0"/>
              <a:t>eculidian</a:t>
            </a:r>
            <a:r>
              <a:rPr lang="en-US" dirty="0" smtClean="0"/>
              <a:t> distance </a:t>
            </a:r>
            <a:r>
              <a:rPr lang="en-US" dirty="0" err="1" smtClean="0"/>
              <a:t>nikalege</a:t>
            </a:r>
            <a:endParaRPr lang="en-US" dirty="0" smtClean="0"/>
          </a:p>
          <a:p>
            <a:r>
              <a:rPr lang="en-US" dirty="0" err="1" smtClean="0"/>
              <a:t>Jasse</a:t>
            </a:r>
            <a:r>
              <a:rPr lang="en-US" dirty="0" smtClean="0"/>
              <a:t> A </a:t>
            </a:r>
            <a:r>
              <a:rPr lang="en-US" dirty="0" err="1" smtClean="0"/>
              <a:t>ka</a:t>
            </a:r>
            <a:r>
              <a:rPr lang="en-US" dirty="0" smtClean="0"/>
              <a:t> </a:t>
            </a:r>
            <a:r>
              <a:rPr lang="en-US" dirty="0" err="1" smtClean="0"/>
              <a:t>phale</a:t>
            </a:r>
            <a:r>
              <a:rPr lang="en-US" dirty="0" smtClean="0"/>
              <a:t> </a:t>
            </a:r>
            <a:r>
              <a:rPr lang="en-US" dirty="0" err="1"/>
              <a:t>eculidian</a:t>
            </a:r>
            <a:r>
              <a:rPr lang="en-US" dirty="0"/>
              <a:t> distance A,B,C,D </a:t>
            </a:r>
            <a:r>
              <a:rPr lang="en-US" dirty="0" smtClean="0"/>
              <a:t>se </a:t>
            </a:r>
            <a:r>
              <a:rPr lang="en-US" dirty="0" err="1" smtClean="0"/>
              <a:t>phir</a:t>
            </a:r>
            <a:r>
              <a:rPr lang="en-US" dirty="0" smtClean="0"/>
              <a:t> B </a:t>
            </a:r>
            <a:r>
              <a:rPr lang="en-US" dirty="0" err="1" smtClean="0"/>
              <a:t>ka</a:t>
            </a:r>
            <a:r>
              <a:rPr lang="en-US" dirty="0" smtClean="0"/>
              <a:t> A,B,C,D se </a:t>
            </a:r>
            <a:r>
              <a:rPr lang="en-US" dirty="0" err="1" smtClean="0"/>
              <a:t>phir</a:t>
            </a:r>
            <a:r>
              <a:rPr lang="en-US" dirty="0" smtClean="0"/>
              <a:t> </a:t>
            </a:r>
            <a:r>
              <a:rPr lang="en-US" dirty="0" err="1" smtClean="0"/>
              <a:t>jo</a:t>
            </a:r>
            <a:r>
              <a:rPr lang="en-US" dirty="0" smtClean="0"/>
              <a:t> </a:t>
            </a:r>
            <a:r>
              <a:rPr lang="en-US" dirty="0" err="1" smtClean="0"/>
              <a:t>ecludian</a:t>
            </a:r>
            <a:r>
              <a:rPr lang="en-US" dirty="0" smtClean="0"/>
              <a:t> distance </a:t>
            </a:r>
            <a:r>
              <a:rPr lang="en-US" dirty="0" err="1" smtClean="0"/>
              <a:t>kam</a:t>
            </a:r>
            <a:r>
              <a:rPr lang="en-US" dirty="0" smtClean="0"/>
              <a:t> </a:t>
            </a:r>
            <a:r>
              <a:rPr lang="en-US" dirty="0" err="1" smtClean="0"/>
              <a:t>aaya</a:t>
            </a:r>
            <a:r>
              <a:rPr lang="en-US" dirty="0" smtClean="0"/>
              <a:t> A se </a:t>
            </a:r>
            <a:r>
              <a:rPr lang="en-US" dirty="0" err="1" smtClean="0"/>
              <a:t>nikalne</a:t>
            </a:r>
            <a:r>
              <a:rPr lang="en-US" dirty="0" smtClean="0"/>
              <a:t> par B </a:t>
            </a:r>
            <a:r>
              <a:rPr lang="en-US" dirty="0" err="1" smtClean="0"/>
              <a:t>ke</a:t>
            </a:r>
            <a:r>
              <a:rPr lang="en-US" dirty="0" smtClean="0"/>
              <a:t> </a:t>
            </a:r>
            <a:r>
              <a:rPr lang="en-US" dirty="0" err="1" smtClean="0"/>
              <a:t>bajaye</a:t>
            </a:r>
            <a:r>
              <a:rPr lang="en-US" dirty="0" smtClean="0"/>
              <a:t> </a:t>
            </a:r>
            <a:r>
              <a:rPr lang="en-US" dirty="0" err="1" smtClean="0"/>
              <a:t>usko</a:t>
            </a:r>
            <a:r>
              <a:rPr lang="en-US" dirty="0" smtClean="0"/>
              <a:t> A me dal </a:t>
            </a:r>
            <a:r>
              <a:rPr lang="en-US" dirty="0" err="1" smtClean="0"/>
              <a:t>dange</a:t>
            </a:r>
            <a:r>
              <a:rPr lang="en-US" dirty="0" smtClean="0"/>
              <a:t> or </a:t>
            </a:r>
            <a:r>
              <a:rPr lang="en-US" dirty="0" err="1"/>
              <a:t>jo</a:t>
            </a:r>
            <a:r>
              <a:rPr lang="en-US" dirty="0"/>
              <a:t> </a:t>
            </a:r>
            <a:r>
              <a:rPr lang="en-US" dirty="0" err="1"/>
              <a:t>ecludian</a:t>
            </a:r>
            <a:r>
              <a:rPr lang="en-US" dirty="0"/>
              <a:t> distance </a:t>
            </a:r>
            <a:r>
              <a:rPr lang="en-US" dirty="0" err="1"/>
              <a:t>kam</a:t>
            </a:r>
            <a:r>
              <a:rPr lang="en-US" dirty="0"/>
              <a:t> </a:t>
            </a:r>
            <a:r>
              <a:rPr lang="en-US" dirty="0" err="1"/>
              <a:t>aaya</a:t>
            </a:r>
            <a:r>
              <a:rPr lang="en-US" dirty="0"/>
              <a:t> B</a:t>
            </a:r>
            <a:r>
              <a:rPr lang="en-US" dirty="0" smtClean="0"/>
              <a:t> </a:t>
            </a:r>
            <a:r>
              <a:rPr lang="en-US" dirty="0"/>
              <a:t>se </a:t>
            </a:r>
            <a:r>
              <a:rPr lang="en-US" dirty="0" err="1"/>
              <a:t>nikalne</a:t>
            </a:r>
            <a:r>
              <a:rPr lang="en-US" dirty="0"/>
              <a:t> par </a:t>
            </a:r>
            <a:r>
              <a:rPr lang="en-US" dirty="0" smtClean="0"/>
              <a:t>A </a:t>
            </a:r>
            <a:r>
              <a:rPr lang="en-US" dirty="0" err="1"/>
              <a:t>ke</a:t>
            </a:r>
            <a:r>
              <a:rPr lang="en-US" dirty="0"/>
              <a:t> </a:t>
            </a:r>
            <a:r>
              <a:rPr lang="en-US" dirty="0" err="1"/>
              <a:t>bajaye</a:t>
            </a:r>
            <a:r>
              <a:rPr lang="en-US" dirty="0"/>
              <a:t> </a:t>
            </a:r>
            <a:r>
              <a:rPr lang="en-US" dirty="0" err="1"/>
              <a:t>usko</a:t>
            </a:r>
            <a:r>
              <a:rPr lang="en-US" dirty="0"/>
              <a:t> </a:t>
            </a:r>
            <a:r>
              <a:rPr lang="en-US" dirty="0" smtClean="0"/>
              <a:t>B </a:t>
            </a:r>
            <a:r>
              <a:rPr lang="en-US" dirty="0"/>
              <a:t>me dal </a:t>
            </a:r>
            <a:r>
              <a:rPr lang="en-US" dirty="0" err="1"/>
              <a:t>dange</a:t>
            </a:r>
            <a:r>
              <a:rPr lang="en-US" dirty="0"/>
              <a:t> </a:t>
            </a:r>
            <a:endParaRPr lang="en-US" dirty="0" smtClean="0"/>
          </a:p>
          <a:p>
            <a:r>
              <a:rPr lang="en-US" dirty="0" err="1" smtClean="0"/>
              <a:t>Phir</a:t>
            </a:r>
            <a:r>
              <a:rPr lang="en-US" dirty="0" smtClean="0"/>
              <a:t> </a:t>
            </a:r>
            <a:r>
              <a:rPr lang="en-US" dirty="0" err="1" smtClean="0"/>
              <a:t>jis</a:t>
            </a:r>
            <a:r>
              <a:rPr lang="en-US" dirty="0" smtClean="0"/>
              <a:t> bhi cluster me 1 se </a:t>
            </a:r>
            <a:r>
              <a:rPr lang="en-US" dirty="0" err="1" smtClean="0"/>
              <a:t>zyada</a:t>
            </a:r>
            <a:r>
              <a:rPr lang="en-US" dirty="0" smtClean="0"/>
              <a:t> values h </a:t>
            </a:r>
            <a:r>
              <a:rPr lang="en-US" dirty="0" err="1" smtClean="0"/>
              <a:t>uska</a:t>
            </a:r>
            <a:r>
              <a:rPr lang="en-US" dirty="0" smtClean="0"/>
              <a:t> centroid </a:t>
            </a:r>
            <a:r>
              <a:rPr lang="en-US" dirty="0" err="1" smtClean="0"/>
              <a:t>nikal</a:t>
            </a:r>
            <a:r>
              <a:rPr lang="en-US" dirty="0" smtClean="0"/>
              <a:t> </a:t>
            </a:r>
            <a:r>
              <a:rPr lang="en-US" dirty="0" err="1" smtClean="0"/>
              <a:t>lange</a:t>
            </a:r>
            <a:r>
              <a:rPr lang="en-US" dirty="0" smtClean="0"/>
              <a:t> table </a:t>
            </a:r>
            <a:r>
              <a:rPr lang="en-US" dirty="0" err="1" smtClean="0"/>
              <a:t>ki</a:t>
            </a:r>
            <a:r>
              <a:rPr lang="en-US" dirty="0" smtClean="0"/>
              <a:t> values se .to </a:t>
            </a:r>
            <a:r>
              <a:rPr lang="en-US" dirty="0" err="1" smtClean="0"/>
              <a:t>hamare</a:t>
            </a:r>
            <a:r>
              <a:rPr lang="en-US" dirty="0" smtClean="0"/>
              <a:t> </a:t>
            </a:r>
            <a:r>
              <a:rPr lang="en-US" dirty="0" err="1" smtClean="0"/>
              <a:t>cluser</a:t>
            </a:r>
            <a:r>
              <a:rPr lang="en-US" dirty="0" smtClean="0"/>
              <a:t> </a:t>
            </a:r>
            <a:r>
              <a:rPr lang="en-US" dirty="0" err="1" smtClean="0"/>
              <a:t>ke</a:t>
            </a:r>
            <a:r>
              <a:rPr lang="en-US" dirty="0" smtClean="0"/>
              <a:t> </a:t>
            </a:r>
            <a:r>
              <a:rPr lang="en-US" dirty="0" err="1" smtClean="0"/>
              <a:t>naye</a:t>
            </a:r>
            <a:r>
              <a:rPr lang="en-US" dirty="0" smtClean="0"/>
              <a:t> centroid </a:t>
            </a:r>
            <a:r>
              <a:rPr lang="en-US" dirty="0" err="1" smtClean="0"/>
              <a:t>aa</a:t>
            </a:r>
            <a:r>
              <a:rPr lang="en-US" dirty="0" smtClean="0"/>
              <a:t> </a:t>
            </a:r>
            <a:r>
              <a:rPr lang="en-US" dirty="0" err="1" smtClean="0"/>
              <a:t>jyeage</a:t>
            </a:r>
            <a:endParaRPr lang="en-US" dirty="0" smtClean="0"/>
          </a:p>
          <a:p>
            <a:r>
              <a:rPr lang="en-US" dirty="0" err="1" smtClean="0"/>
              <a:t>Phir</a:t>
            </a:r>
            <a:r>
              <a:rPr lang="en-US" dirty="0" smtClean="0"/>
              <a:t> un centroid se </a:t>
            </a:r>
            <a:r>
              <a:rPr lang="en-US" dirty="0" err="1" smtClean="0"/>
              <a:t>dobara</a:t>
            </a:r>
            <a:r>
              <a:rPr lang="en-US" dirty="0" smtClean="0"/>
              <a:t> A,B,C,D </a:t>
            </a:r>
            <a:r>
              <a:rPr lang="en-US" dirty="0" err="1" smtClean="0"/>
              <a:t>ka</a:t>
            </a:r>
            <a:r>
              <a:rPr lang="en-US" dirty="0" smtClean="0"/>
              <a:t> </a:t>
            </a:r>
            <a:r>
              <a:rPr lang="en-US" dirty="0" err="1" smtClean="0"/>
              <a:t>ecludian</a:t>
            </a:r>
            <a:r>
              <a:rPr lang="en-US" dirty="0" smtClean="0"/>
              <a:t> distance </a:t>
            </a:r>
            <a:r>
              <a:rPr lang="en-US" dirty="0" err="1" smtClean="0"/>
              <a:t>nikalange</a:t>
            </a:r>
            <a:r>
              <a:rPr lang="en-US" dirty="0" smtClean="0"/>
              <a:t> or </a:t>
            </a:r>
            <a:r>
              <a:rPr lang="en-US" dirty="0" err="1" smtClean="0"/>
              <a:t>yahi</a:t>
            </a:r>
            <a:r>
              <a:rPr lang="en-US" dirty="0" smtClean="0"/>
              <a:t> process jab </a:t>
            </a:r>
            <a:r>
              <a:rPr lang="en-US" dirty="0" err="1" smtClean="0"/>
              <a:t>tak</a:t>
            </a:r>
            <a:r>
              <a:rPr lang="en-US" dirty="0" smtClean="0"/>
              <a:t> </a:t>
            </a:r>
            <a:r>
              <a:rPr lang="en-US" dirty="0" err="1" smtClean="0"/>
              <a:t>repeate</a:t>
            </a:r>
            <a:r>
              <a:rPr lang="en-US" dirty="0" smtClean="0"/>
              <a:t> </a:t>
            </a:r>
            <a:r>
              <a:rPr lang="en-US" dirty="0" err="1" smtClean="0"/>
              <a:t>karange</a:t>
            </a:r>
            <a:r>
              <a:rPr lang="en-US" dirty="0" smtClean="0"/>
              <a:t> jab </a:t>
            </a:r>
            <a:r>
              <a:rPr lang="en-US" dirty="0" err="1" smtClean="0"/>
              <a:t>tak</a:t>
            </a:r>
            <a:r>
              <a:rPr lang="en-US" dirty="0" smtClean="0"/>
              <a:t> </a:t>
            </a:r>
            <a:r>
              <a:rPr lang="en-US" dirty="0" err="1" smtClean="0"/>
              <a:t>cluser</a:t>
            </a:r>
            <a:r>
              <a:rPr lang="en-US" dirty="0" smtClean="0"/>
              <a:t> change </a:t>
            </a:r>
            <a:r>
              <a:rPr lang="en-US" dirty="0" err="1" smtClean="0"/>
              <a:t>hona</a:t>
            </a:r>
            <a:r>
              <a:rPr lang="en-US" dirty="0" smtClean="0"/>
              <a:t> band </a:t>
            </a:r>
            <a:r>
              <a:rPr lang="en-US" dirty="0" err="1" smtClean="0"/>
              <a:t>na</a:t>
            </a:r>
            <a:r>
              <a:rPr lang="en-US" dirty="0" smtClean="0"/>
              <a:t> ho </a:t>
            </a:r>
            <a:r>
              <a:rPr lang="en-US" dirty="0" err="1" smtClean="0"/>
              <a:t>jaye</a:t>
            </a:r>
            <a:endParaRPr lang="en-US" dirty="0" smtClean="0"/>
          </a:p>
        </p:txBody>
      </p:sp>
    </p:spTree>
    <p:extLst>
      <p:ext uri="{BB962C8B-B14F-4D97-AF65-F5344CB8AC3E}">
        <p14:creationId xmlns:p14="http://schemas.microsoft.com/office/powerpoint/2010/main" val="1091738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 xmlns:a16="http://schemas.microsoft.com/office/drawing/2014/main"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 xmlns:a16="http://schemas.microsoft.com/office/drawing/2014/main"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080" name="Equation" r:id="rId3" imgW="723272" imgH="177646" progId="Equation.3">
                    <p:embed/>
                  </p:oleObj>
                </mc:Choice>
                <mc:Fallback>
                  <p:oleObj name="Equation" r:id="rId3" imgW="723272" imgH="177646" progId="Equation.3">
                    <p:embed/>
                    <p:pic>
                      <p:nvPicPr>
                        <p:cNvPr id="7" name="Object 11">
                          <a:extLst>
                            <a:ext uri="{FF2B5EF4-FFF2-40B4-BE49-F238E27FC236}">
                              <a16:creationId xmlns="" xmlns:a16="http://schemas.microsoft.com/office/drawing/2014/main"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 xmlns:a16="http://schemas.microsoft.com/office/drawing/2014/main"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081" name="Equation" r:id="rId5" imgW="1803400" imgH="482600" progId="Equation.3">
                    <p:embed/>
                  </p:oleObj>
                </mc:Choice>
                <mc:Fallback>
                  <p:oleObj name="Equation" r:id="rId5" imgW="1803400" imgH="482600" progId="Equation.3">
                    <p:embed/>
                    <p:pic>
                      <p:nvPicPr>
                        <p:cNvPr id="8" name="Object 7">
                          <a:extLst>
                            <a:ext uri="{FF2B5EF4-FFF2-40B4-BE49-F238E27FC236}">
                              <a16:creationId xmlns="" xmlns:a16="http://schemas.microsoft.com/office/drawing/2014/main"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 xmlns:a16="http://schemas.microsoft.com/office/drawing/2014/main"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 xmlns:a16="http://schemas.microsoft.com/office/drawing/2014/main"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 xmlns:a16="http://schemas.microsoft.com/office/drawing/2014/main"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 xmlns:a16="http://schemas.microsoft.com/office/drawing/2014/main"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 xmlns:a16="http://schemas.microsoft.com/office/drawing/2014/main"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 xmlns:a16="http://schemas.microsoft.com/office/drawing/2014/main"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84741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 xmlns:a16="http://schemas.microsoft.com/office/drawing/2014/main"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 xmlns:a16="http://schemas.microsoft.com/office/drawing/2014/main"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 xmlns:a16="http://schemas.microsoft.com/office/drawing/2014/main"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77"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 xmlns:a16="http://schemas.microsoft.com/office/drawing/2014/main"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 xmlns:a16="http://schemas.microsoft.com/office/drawing/2014/main"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 xmlns:a16="http://schemas.microsoft.com/office/drawing/2014/main"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 xmlns:a16="http://schemas.microsoft.com/office/drawing/2014/main"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 xmlns:a16="http://schemas.microsoft.com/office/drawing/2014/main"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 xmlns:a16="http://schemas.microsoft.com/office/drawing/2014/main"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 xmlns:a16="http://schemas.microsoft.com/office/drawing/2014/main"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404824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 xmlns:a16="http://schemas.microsoft.com/office/drawing/2014/main"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 xmlns:a16="http://schemas.microsoft.com/office/drawing/2014/main"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 xmlns:a16="http://schemas.microsoft.com/office/drawing/2014/main"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101" name="Equation" r:id="rId4" imgW="1727200" imgH="698500" progId="Equation.3">
                  <p:embed/>
                </p:oleObj>
              </mc:Choice>
              <mc:Fallback>
                <p:oleObj name="Equation" r:id="rId4" imgW="1727200" imgH="698500" progId="Equation.3">
                  <p:embed/>
                  <p:pic>
                    <p:nvPicPr>
                      <p:cNvPr id="8" name="Object 9">
                        <a:extLst>
                          <a:ext uri="{FF2B5EF4-FFF2-40B4-BE49-F238E27FC236}">
                            <a16:creationId xmlns="" xmlns:a16="http://schemas.microsoft.com/office/drawing/2014/main"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 xmlns:a16="http://schemas.microsoft.com/office/drawing/2014/main"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 xmlns:a16="http://schemas.microsoft.com/office/drawing/2014/main"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123" y="1963954"/>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 xmlns:a16="http://schemas.microsoft.com/office/drawing/2014/main"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 xmlns:a16="http://schemas.microsoft.com/office/drawing/2014/main"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 xmlns:a16="http://schemas.microsoft.com/office/drawing/2014/main"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 xmlns:a16="http://schemas.microsoft.com/office/drawing/2014/main"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868849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 xmlns:a16="http://schemas.microsoft.com/office/drawing/2014/main"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 xmlns:a16="http://schemas.microsoft.com/office/drawing/2014/main"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 xmlns:a16="http://schemas.microsoft.com/office/drawing/2014/main"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 xmlns:a16="http://schemas.microsoft.com/office/drawing/2014/main"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 xmlns:a16="http://schemas.microsoft.com/office/drawing/2014/main"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 xmlns:a16="http://schemas.microsoft.com/office/drawing/2014/main"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 xmlns:a16="http://schemas.microsoft.com/office/drawing/2014/main"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 xmlns:a16="http://schemas.microsoft.com/office/drawing/2014/main"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 xmlns:a16="http://schemas.microsoft.com/office/drawing/2014/main"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 xmlns:a16="http://schemas.microsoft.com/office/drawing/2014/main"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 xmlns:a16="http://schemas.microsoft.com/office/drawing/2014/main"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 xmlns:a16="http://schemas.microsoft.com/office/drawing/2014/main"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 xmlns:a16="http://schemas.microsoft.com/office/drawing/2014/main"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 xmlns:a16="http://schemas.microsoft.com/office/drawing/2014/main"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 xmlns:a16="http://schemas.microsoft.com/office/drawing/2014/main"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 xmlns:a16="http://schemas.microsoft.com/office/drawing/2014/main" id="{9333E733-824B-4E41-9CC9-1A90E2C4BC70}"/>
              </a:ext>
            </a:extLst>
          </p:cNvPr>
          <p:cNvSpPr>
            <a:spLocks noChangeArrowheads="1"/>
          </p:cNvSpPr>
          <p:nvPr/>
        </p:nvSpPr>
        <p:spPr bwMode="auto">
          <a:xfrm>
            <a:off x="3123408" y="5710005"/>
            <a:ext cx="8655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Those distances are smaller while measure with medoids that make cluster with that medoids</a:t>
            </a:r>
          </a:p>
          <a:p>
            <a:pPr eaLnBrk="1" hangingPunct="1"/>
            <a:r>
              <a:rPr lang="en-US" sz="1600" i="0" dirty="0" smtClean="0"/>
              <a:t>Current </a:t>
            </a:r>
            <a:r>
              <a:rPr lang="en-US" sz="1600" i="0" dirty="0"/>
              <a:t>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343450071"/>
              </p:ext>
            </p:extLst>
          </p:nvPr>
        </p:nvGraphicFramePr>
        <p:xfrm>
          <a:off x="6602330" y="919890"/>
          <a:ext cx="2335610" cy="4600795"/>
        </p:xfrm>
        <a:graphic>
          <a:graphicData uri="http://schemas.openxmlformats.org/drawingml/2006/table">
            <a:tbl>
              <a:tblPr firstRow="1" bandRow="1"/>
              <a:tblGrid>
                <a:gridCol w="1011910">
                  <a:extLst>
                    <a:ext uri="{9D8B030D-6E8A-4147-A177-3AD203B41FA5}">
                      <a16:colId xmlns="" xmlns:a16="http://schemas.microsoft.com/office/drawing/2014/main" val="20000"/>
                    </a:ext>
                  </a:extLst>
                </a:gridCol>
                <a:gridCol w="661850">
                  <a:extLst>
                    <a:ext uri="{9D8B030D-6E8A-4147-A177-3AD203B41FA5}">
                      <a16:colId xmlns="" xmlns:a16="http://schemas.microsoft.com/office/drawing/2014/main" val="20001"/>
                    </a:ext>
                  </a:extLst>
                </a:gridCol>
                <a:gridCol w="661850">
                  <a:extLst>
                    <a:ext uri="{9D8B030D-6E8A-4147-A177-3AD203B41FA5}">
                      <a16:colId xmlns="" xmlns:a16="http://schemas.microsoft.com/office/drawing/2014/main" val="20002"/>
                    </a:ext>
                  </a:extLst>
                </a:gridCol>
              </a:tblGrid>
              <a:tr h="320591">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 xmlns:a16="http://schemas.microsoft.com/office/drawing/2014/main" val="10000"/>
                  </a:ext>
                </a:extLst>
              </a:tr>
              <a:tr h="342004">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 xmlns:a16="http://schemas.microsoft.com/office/drawing/2014/main" val="10001"/>
                  </a:ext>
                </a:extLst>
              </a:tr>
              <a:tr h="342004">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 xmlns:a16="http://schemas.microsoft.com/office/drawing/2014/main" val="10002"/>
                  </a:ext>
                </a:extLst>
              </a:tr>
              <a:tr h="342004">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 xmlns:a16="http://schemas.microsoft.com/office/drawing/2014/main" val="10003"/>
                  </a:ext>
                </a:extLst>
              </a:tr>
              <a:tr h="342004">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 xmlns:a16="http://schemas.microsoft.com/office/drawing/2014/main" val="10004"/>
                  </a:ext>
                </a:extLst>
              </a:tr>
              <a:tr h="342004">
                <a:tc>
                  <a:txBody>
                    <a:bodyPr/>
                    <a:lstStyle/>
                    <a:p>
                      <a:r>
                        <a:rPr lang="en-US" sz="1400" dirty="0" smtClean="0"/>
                        <a:t>X5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c>
                  <a:txBody>
                    <a:bodyPr/>
                    <a:lstStyle/>
                    <a:p>
                      <a:r>
                        <a:rPr lang="en-US" sz="1400" dirty="0" smtClean="0">
                          <a:solidFill>
                            <a:srgbClr val="FF0000"/>
                          </a:solidFill>
                        </a:rPr>
                        <a:t>5</a:t>
                      </a:r>
                      <a:endParaRPr lang="en-US" sz="1400" dirty="0">
                        <a:solidFill>
                          <a:srgbClr val="FF0000"/>
                        </a:solidFill>
                      </a:endParaRPr>
                    </a:p>
                  </a:txBody>
                  <a:tcPr/>
                </a:tc>
              </a:tr>
              <a:tr h="342004">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5"/>
                  </a:ext>
                </a:extLst>
              </a:tr>
              <a:tr h="342004">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 xmlns:a16="http://schemas.microsoft.com/office/drawing/2014/main" val="10006"/>
                  </a:ext>
                </a:extLst>
              </a:tr>
              <a:tr h="342004">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 xmlns:a16="http://schemas.microsoft.com/office/drawing/2014/main" val="10007"/>
                  </a:ext>
                </a:extLst>
              </a:tr>
              <a:tr h="342004">
                <a:tc>
                  <a:txBody>
                    <a:bodyPr/>
                    <a:lstStyle/>
                    <a:p>
                      <a:r>
                        <a:rPr lang="en-US" sz="1400" dirty="0" smtClean="0"/>
                        <a:t>X9</a:t>
                      </a:r>
                      <a:endParaRPr lang="en-US" sz="1400" dirty="0"/>
                    </a:p>
                  </a:txBody>
                  <a:tcPr/>
                </a:tc>
                <a:tc>
                  <a:txBody>
                    <a:bodyPr/>
                    <a:lstStyle/>
                    <a:p>
                      <a:r>
                        <a:rPr lang="en-US" sz="1400" dirty="0" smtClean="0"/>
                        <a:t>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r>
              <a:tr h="342004">
                <a:tc>
                  <a:txBody>
                    <a:bodyPr/>
                    <a:lstStyle/>
                    <a:p>
                      <a:r>
                        <a:rPr lang="en-US" sz="1400" dirty="0"/>
                        <a:t>x10</a:t>
                      </a:r>
                    </a:p>
                  </a:txBody>
                  <a:tcPr/>
                </a:tc>
                <a:tc>
                  <a:txBody>
                    <a:bodyPr/>
                    <a:lstStyle/>
                    <a:p>
                      <a:r>
                        <a:rPr lang="en-US" sz="1400" dirty="0"/>
                        <a:t>5</a:t>
                      </a:r>
                    </a:p>
                  </a:txBody>
                  <a:tcPr/>
                </a:tc>
                <a:tc>
                  <a:txBody>
                    <a:bodyPr/>
                    <a:lstStyle/>
                    <a:p>
                      <a:r>
                        <a:rPr lang="en-US" sz="1400" dirty="0" smtClean="0">
                          <a:solidFill>
                            <a:srgbClr val="FF0000"/>
                          </a:solidFill>
                        </a:rPr>
                        <a:t>2</a:t>
                      </a:r>
                    </a:p>
                  </a:txBody>
                  <a:tcPr/>
                </a:tc>
                <a:extLst>
                  <a:ext uri="{0D108BD9-81ED-4DB2-BD59-A6C34878D82A}">
                    <a16:rowId xmlns="" xmlns:a16="http://schemas.microsoft.com/office/drawing/2014/main" val="10008"/>
                  </a:ext>
                </a:extLst>
              </a:tr>
              <a:tr h="342004">
                <a:tc>
                  <a:txBody>
                    <a:bodyPr/>
                    <a:lstStyle/>
                    <a:p>
                      <a:r>
                        <a:rPr lang="en-US" sz="1400" dirty="0" smtClean="0"/>
                        <a:t>Cost</a:t>
                      </a:r>
                      <a:r>
                        <a:rPr lang="en-US" sz="1400" baseline="0" dirty="0" smtClean="0"/>
                        <a:t> is</a:t>
                      </a:r>
                      <a:endParaRPr lang="en-US" sz="1400" dirty="0"/>
                    </a:p>
                  </a:txBody>
                  <a:tcPr/>
                </a:tc>
                <a:tc>
                  <a:txBody>
                    <a:bodyPr/>
                    <a:lstStyle/>
                    <a:p>
                      <a:r>
                        <a:rPr lang="en-US" sz="1400" b="1" dirty="0" smtClean="0"/>
                        <a:t>9</a:t>
                      </a:r>
                      <a:endParaRPr lang="en-US" sz="1400" b="1" dirty="0"/>
                    </a:p>
                  </a:txBody>
                  <a:tcPr/>
                </a:tc>
                <a:tc>
                  <a:txBody>
                    <a:bodyPr/>
                    <a:lstStyle/>
                    <a:p>
                      <a:r>
                        <a:rPr lang="en-US" sz="1400" b="1" dirty="0" smtClean="0">
                          <a:solidFill>
                            <a:schemeClr val="tx1"/>
                          </a:solidFill>
                        </a:rPr>
                        <a:t>25</a:t>
                      </a:r>
                    </a:p>
                  </a:txBody>
                  <a:tcPr/>
                </a:tc>
              </a:tr>
              <a:tr h="342004">
                <a:tc>
                  <a:txBody>
                    <a:bodyPr/>
                    <a:lstStyle/>
                    <a:p>
                      <a:r>
                        <a:rPr lang="en-US" sz="1400" dirty="0" smtClean="0"/>
                        <a:t>Total cost is 34</a:t>
                      </a:r>
                      <a:endParaRPr lang="en-US" sz="1400" dirty="0"/>
                    </a:p>
                  </a:txBody>
                  <a:tcPr/>
                </a:tc>
                <a:tc>
                  <a:txBody>
                    <a:bodyPr/>
                    <a:lstStyle/>
                    <a:p>
                      <a:endParaRPr lang="en-US" sz="1400" b="1" dirty="0"/>
                    </a:p>
                  </a:txBody>
                  <a:tcPr/>
                </a:tc>
                <a:tc>
                  <a:txBody>
                    <a:bodyPr/>
                    <a:lstStyle/>
                    <a:p>
                      <a:endParaRPr lang="en-US" sz="1400" b="1" dirty="0" smtClean="0">
                        <a:solidFill>
                          <a:schemeClr val="tx1"/>
                        </a:solidFill>
                      </a:endParaRPr>
                    </a:p>
                  </a:txBody>
                  <a:tcPr/>
                </a:tc>
              </a:tr>
            </a:tbl>
          </a:graphicData>
        </a:graphic>
      </p:graphicFrame>
      <p:sp>
        <p:nvSpPr>
          <p:cNvPr id="8" name="Title 1">
            <a:extLst>
              <a:ext uri="{FF2B5EF4-FFF2-40B4-BE49-F238E27FC236}">
                <a16:creationId xmlns="" xmlns:a16="http://schemas.microsoft.com/office/drawing/2014/main"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
        <p:nvSpPr>
          <p:cNvPr id="4" name="TextBox 3"/>
          <p:cNvSpPr txBox="1"/>
          <p:nvPr/>
        </p:nvSpPr>
        <p:spPr>
          <a:xfrm>
            <a:off x="656823" y="4855335"/>
            <a:ext cx="5550794" cy="369332"/>
          </a:xfrm>
          <a:prstGeom prst="rect">
            <a:avLst/>
          </a:prstGeom>
          <a:noFill/>
        </p:spPr>
        <p:txBody>
          <a:bodyPr wrap="square" rtlCol="0">
            <a:spAutoFit/>
          </a:bodyPr>
          <a:lstStyle/>
          <a:p>
            <a:r>
              <a:rPr lang="en-US" i="1" dirty="0" smtClean="0"/>
              <a:t>Here we use </a:t>
            </a:r>
            <a:r>
              <a:rPr lang="en-IN" dirty="0"/>
              <a:t>Manhattan</a:t>
            </a:r>
            <a:r>
              <a:rPr lang="en-US" i="1" dirty="0" smtClean="0"/>
              <a:t> distance:-|x</a:t>
            </a:r>
            <a:r>
              <a:rPr lang="en-US" i="1" baseline="-25000" dirty="0" smtClean="0"/>
              <a:t>2</a:t>
            </a:r>
            <a:r>
              <a:rPr lang="en-US" i="1" dirty="0" smtClean="0"/>
              <a:t>-x</a:t>
            </a:r>
            <a:r>
              <a:rPr lang="en-US" i="1" baseline="-25000" dirty="0" smtClean="0"/>
              <a:t>1</a:t>
            </a:r>
            <a:r>
              <a:rPr lang="en-US" i="1" dirty="0" smtClean="0"/>
              <a:t>|+|y</a:t>
            </a:r>
            <a:r>
              <a:rPr lang="en-US" i="1" baseline="-25000" dirty="0" smtClean="0"/>
              <a:t>2</a:t>
            </a:r>
            <a:r>
              <a:rPr lang="en-US" i="1" dirty="0" smtClean="0"/>
              <a:t>-y</a:t>
            </a:r>
            <a:r>
              <a:rPr lang="en-US" i="1" baseline="-25000" dirty="0" smtClean="0"/>
              <a:t>1</a:t>
            </a:r>
            <a:r>
              <a:rPr lang="en-US" i="1" dirty="0" smtClean="0"/>
              <a:t>|</a:t>
            </a:r>
            <a:endParaRPr lang="en-IN" i="1" baseline="-25000" dirty="0"/>
          </a:p>
        </p:txBody>
      </p:sp>
    </p:spTree>
    <p:extLst>
      <p:ext uri="{BB962C8B-B14F-4D97-AF65-F5344CB8AC3E}">
        <p14:creationId xmlns:p14="http://schemas.microsoft.com/office/powerpoint/2010/main" val="740166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ext uri="{D42A27DB-BD31-4B8C-83A1-F6EECF244321}">
                <p14:modId xmlns:p14="http://schemas.microsoft.com/office/powerpoint/2010/main" val="191264745"/>
              </p:ext>
            </p:extLst>
          </p:nvPr>
        </p:nvGraphicFramePr>
        <p:xfrm>
          <a:off x="838199" y="2664221"/>
          <a:ext cx="2765978" cy="3870960"/>
        </p:xfrm>
        <a:graphic>
          <a:graphicData uri="http://schemas.openxmlformats.org/drawingml/2006/table">
            <a:tbl>
              <a:tblPr firstRow="1" bandRow="1"/>
              <a:tblGrid>
                <a:gridCol w="931920">
                  <a:extLst>
                    <a:ext uri="{9D8B030D-6E8A-4147-A177-3AD203B41FA5}">
                      <a16:colId xmlns="" xmlns:a16="http://schemas.microsoft.com/office/drawing/2014/main" val="20000"/>
                    </a:ext>
                  </a:extLst>
                </a:gridCol>
                <a:gridCol w="663180">
                  <a:extLst>
                    <a:ext uri="{9D8B030D-6E8A-4147-A177-3AD203B41FA5}">
                      <a16:colId xmlns="" xmlns:a16="http://schemas.microsoft.com/office/drawing/2014/main" val="20001"/>
                    </a:ext>
                  </a:extLst>
                </a:gridCol>
                <a:gridCol w="591015">
                  <a:extLst>
                    <a:ext uri="{9D8B030D-6E8A-4147-A177-3AD203B41FA5}">
                      <a16:colId xmlns="" xmlns:a16="http://schemas.microsoft.com/office/drawing/2014/main" val="20002"/>
                    </a:ext>
                  </a:extLst>
                </a:gridCol>
                <a:gridCol w="579863">
                  <a:extLst>
                    <a:ext uri="{9D8B030D-6E8A-4147-A177-3AD203B41FA5}">
                      <a16:colId xmlns="" xmlns:a16="http://schemas.microsoft.com/office/drawing/2014/main" val="818150381"/>
                    </a:ext>
                  </a:extLst>
                </a:gridCol>
              </a:tblGrid>
              <a:tr h="506054">
                <a:tc>
                  <a:txBody>
                    <a:bodyPr/>
                    <a:lstStyle/>
                    <a:p>
                      <a:r>
                        <a:rPr lang="en-US" sz="1400" dirty="0"/>
                        <a:t>Replace X5 by X1</a:t>
                      </a:r>
                    </a:p>
                  </a:txBody>
                  <a:tcPr/>
                </a:tc>
                <a:tc>
                  <a:txBody>
                    <a:bodyPr/>
                    <a:lstStyle/>
                    <a:p>
                      <a:r>
                        <a:rPr lang="en-US" sz="1400" dirty="0"/>
                        <a:t>Before</a:t>
                      </a:r>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extLst>
                  <a:ext uri="{0D108BD9-81ED-4DB2-BD59-A6C34878D82A}">
                    <a16:rowId xmlns="" xmlns:a16="http://schemas.microsoft.com/office/drawing/2014/main" val="10000"/>
                  </a:ext>
                </a:extLst>
              </a:tr>
              <a:tr h="297679">
                <a:tc>
                  <a:txBody>
                    <a:bodyPr/>
                    <a:lstStyle/>
                    <a:p>
                      <a:r>
                        <a:rPr lang="en-US" sz="1400" dirty="0"/>
                        <a:t>X1</a:t>
                      </a:r>
                    </a:p>
                  </a:txBody>
                  <a:tcPr/>
                </a:tc>
                <a:tc>
                  <a:txBody>
                    <a:bodyPr/>
                    <a:lstStyle/>
                    <a:p>
                      <a:r>
                        <a:rPr lang="en-US" sz="1400" b="0" dirty="0">
                          <a:solidFill>
                            <a:schemeClr val="tx1"/>
                          </a:solidFill>
                        </a:rPr>
                        <a:t>8</a:t>
                      </a:r>
                    </a:p>
                  </a:txBody>
                  <a:tcPr/>
                </a:tc>
                <a:tc>
                  <a:txBody>
                    <a:bodyPr/>
                    <a:lstStyle/>
                    <a:p>
                      <a:r>
                        <a:rPr lang="en-US" sz="1400" dirty="0"/>
                        <a:t>0</a:t>
                      </a:r>
                    </a:p>
                  </a:txBody>
                  <a:tcPr/>
                </a:tc>
                <a:tc>
                  <a:txBody>
                    <a:bodyPr/>
                    <a:lstStyle/>
                    <a:p>
                      <a:r>
                        <a:rPr lang="en-US" sz="1400" b="0" dirty="0">
                          <a:solidFill>
                            <a:schemeClr val="tx1"/>
                          </a:solidFill>
                        </a:rPr>
                        <a:t>7</a:t>
                      </a:r>
                    </a:p>
                  </a:txBody>
                  <a:tcPr/>
                </a:tc>
                <a:extLst>
                  <a:ext uri="{0D108BD9-81ED-4DB2-BD59-A6C34878D82A}">
                    <a16:rowId xmlns="" xmlns:a16="http://schemas.microsoft.com/office/drawing/2014/main" val="10001"/>
                  </a:ext>
                </a:extLst>
              </a:tr>
              <a:tr h="297679">
                <a:tc>
                  <a:txBody>
                    <a:bodyPr/>
                    <a:lstStyle/>
                    <a:p>
                      <a:r>
                        <a:rPr lang="en-US" sz="1400" dirty="0"/>
                        <a:t>X2</a:t>
                      </a:r>
                    </a:p>
                  </a:txBody>
                  <a:tcPr/>
                </a:tc>
                <a:tc>
                  <a:txBody>
                    <a:bodyPr/>
                    <a:lstStyle/>
                    <a:p>
                      <a:r>
                        <a:rPr lang="en-US" sz="1400" b="0" dirty="0">
                          <a:solidFill>
                            <a:srgbClr val="FF0000"/>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extLst>
                  <a:ext uri="{0D108BD9-81ED-4DB2-BD59-A6C34878D82A}">
                    <a16:rowId xmlns="" xmlns:a16="http://schemas.microsoft.com/office/drawing/2014/main" val="10002"/>
                  </a:ext>
                </a:extLst>
              </a:tr>
              <a:tr h="297679">
                <a:tc>
                  <a:txBody>
                    <a:bodyPr/>
                    <a:lstStyle/>
                    <a:p>
                      <a:r>
                        <a:rPr lang="en-US" sz="1400" dirty="0"/>
                        <a:t>X3</a:t>
                      </a:r>
                    </a:p>
                  </a:txBody>
                  <a:tcPr/>
                </a:tc>
                <a:tc>
                  <a:txBody>
                    <a:bodyPr/>
                    <a:lstStyle/>
                    <a:p>
                      <a:r>
                        <a:rPr lang="en-US" sz="1400" b="0" dirty="0">
                          <a:solidFill>
                            <a:schemeClr val="tx1"/>
                          </a:solidFill>
                        </a:rPr>
                        <a:t>9</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extLst>
                  <a:ext uri="{0D108BD9-81ED-4DB2-BD59-A6C34878D82A}">
                    <a16:rowId xmlns="" xmlns:a16="http://schemas.microsoft.com/office/drawing/2014/main" val="10003"/>
                  </a:ext>
                </a:extLst>
              </a:tr>
              <a:tr h="297679">
                <a:tc>
                  <a:txBody>
                    <a:bodyPr/>
                    <a:lstStyle/>
                    <a:p>
                      <a:r>
                        <a:rPr lang="en-US" sz="1400" dirty="0"/>
                        <a:t>X4</a:t>
                      </a:r>
                    </a:p>
                  </a:txBody>
                  <a:tcPr/>
                </a:tc>
                <a:tc>
                  <a:txBody>
                    <a:bodyPr/>
                    <a:lstStyle/>
                    <a:p>
                      <a:r>
                        <a:rPr lang="en-US" sz="1400" b="0" dirty="0">
                          <a:solidFill>
                            <a:schemeClr val="tx1"/>
                          </a:solidFill>
                        </a:rPr>
                        <a:t>7</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extLst>
                  <a:ext uri="{0D108BD9-81ED-4DB2-BD59-A6C34878D82A}">
                    <a16:rowId xmlns="" xmlns:a16="http://schemas.microsoft.com/office/drawing/2014/main" val="10004"/>
                  </a:ext>
                </a:extLst>
              </a:tr>
              <a:tr h="297679">
                <a:tc>
                  <a:txBody>
                    <a:bodyPr/>
                    <a:lstStyle/>
                    <a:p>
                      <a:r>
                        <a:rPr lang="en-US" sz="1400" dirty="0"/>
                        <a:t>X5</a:t>
                      </a:r>
                    </a:p>
                  </a:txBody>
                  <a:tcPr/>
                </a:tc>
                <a:tc>
                  <a:txBody>
                    <a:bodyPr/>
                    <a:lstStyle/>
                    <a:p>
                      <a:r>
                        <a:rPr lang="en-US" sz="1400" b="0" dirty="0">
                          <a:solidFill>
                            <a:srgbClr val="FF0000"/>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extLst>
                  <a:ext uri="{0D108BD9-81ED-4DB2-BD59-A6C34878D82A}">
                    <a16:rowId xmlns="" xmlns:a16="http://schemas.microsoft.com/office/drawing/2014/main" val="10005"/>
                  </a:ext>
                </a:extLst>
              </a:tr>
              <a:tr h="297679">
                <a:tc>
                  <a:txBody>
                    <a:bodyPr/>
                    <a:lstStyle/>
                    <a:p>
                      <a:r>
                        <a:rPr lang="en-US" sz="1400" dirty="0"/>
                        <a:t>X6</a:t>
                      </a:r>
                    </a:p>
                  </a:txBody>
                  <a:tcPr/>
                </a:tc>
                <a:tc>
                  <a:txBody>
                    <a:bodyPr/>
                    <a:lstStyle/>
                    <a:p>
                      <a:r>
                        <a:rPr lang="en-US" sz="1400" b="0" dirty="0">
                          <a:solidFill>
                            <a:srgbClr val="FF0000"/>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extLst>
                  <a:ext uri="{0D108BD9-81ED-4DB2-BD59-A6C34878D82A}">
                    <a16:rowId xmlns="" xmlns:a16="http://schemas.microsoft.com/office/drawing/2014/main" val="10006"/>
                  </a:ext>
                </a:extLst>
              </a:tr>
              <a:tr h="297679">
                <a:tc>
                  <a:txBody>
                    <a:bodyPr/>
                    <a:lstStyle/>
                    <a:p>
                      <a:r>
                        <a:rPr lang="en-US" sz="1400" dirty="0"/>
                        <a:t>X7</a:t>
                      </a:r>
                    </a:p>
                  </a:txBody>
                  <a:tcPr/>
                </a:tc>
                <a:tc>
                  <a:txBody>
                    <a:bodyPr/>
                    <a:lstStyle/>
                    <a:p>
                      <a:r>
                        <a:rPr lang="en-US" sz="1400" b="0" dirty="0">
                          <a:solidFill>
                            <a:srgbClr val="FF0000"/>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extLst>
                  <a:ext uri="{0D108BD9-81ED-4DB2-BD59-A6C34878D82A}">
                    <a16:rowId xmlns="" xmlns:a16="http://schemas.microsoft.com/office/drawing/2014/main" val="10007"/>
                  </a:ext>
                </a:extLst>
              </a:tr>
              <a:tr h="297679">
                <a:tc>
                  <a:txBody>
                    <a:bodyPr/>
                    <a:lstStyle/>
                    <a:p>
                      <a:r>
                        <a:rPr lang="en-US" sz="1400" dirty="0"/>
                        <a:t>X8</a:t>
                      </a:r>
                    </a:p>
                  </a:txBody>
                  <a:tcPr/>
                </a:tc>
                <a:tc>
                  <a:txBody>
                    <a:bodyPr/>
                    <a:lstStyle/>
                    <a:p>
                      <a:r>
                        <a:rPr lang="en-US" sz="1400" b="0" dirty="0">
                          <a:solidFill>
                            <a:schemeClr val="tx1"/>
                          </a:solidFill>
                        </a:rPr>
                        <a:t>3</a:t>
                      </a:r>
                    </a:p>
                  </a:txBody>
                  <a:tcPr/>
                </a:tc>
                <a:tc>
                  <a:txBody>
                    <a:bodyPr/>
                    <a:lstStyle/>
                    <a:p>
                      <a:r>
                        <a:rPr lang="en-US" sz="1400" dirty="0"/>
                        <a:t>7</a:t>
                      </a:r>
                    </a:p>
                  </a:txBody>
                  <a:tcPr/>
                </a:tc>
                <a:tc>
                  <a:txBody>
                    <a:bodyPr/>
                    <a:lstStyle/>
                    <a:p>
                      <a:r>
                        <a:rPr lang="en-US" sz="1400" b="0" dirty="0">
                          <a:solidFill>
                            <a:srgbClr val="FF0000"/>
                          </a:solidFill>
                        </a:rPr>
                        <a:t>2</a:t>
                      </a:r>
                    </a:p>
                  </a:txBody>
                  <a:tcPr/>
                </a:tc>
                <a:extLst>
                  <a:ext uri="{0D108BD9-81ED-4DB2-BD59-A6C34878D82A}">
                    <a16:rowId xmlns="" xmlns:a16="http://schemas.microsoft.com/office/drawing/2014/main"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7</a:t>
                      </a:r>
                    </a:p>
                  </a:txBody>
                  <a:tcPr/>
                </a:tc>
                <a:tc>
                  <a:txBody>
                    <a:bodyPr/>
                    <a:lstStyle/>
                    <a:p>
                      <a:r>
                        <a:rPr lang="en-US" sz="1400" b="0" dirty="0">
                          <a:solidFill>
                            <a:schemeClr val="tx1"/>
                          </a:solidFill>
                        </a:rPr>
                        <a:t>0</a:t>
                      </a:r>
                    </a:p>
                  </a:txBody>
                  <a:tcPr/>
                </a:tc>
                <a:extLst>
                  <a:ext uri="{0D108BD9-81ED-4DB2-BD59-A6C34878D82A}">
                    <a16:rowId xmlns="" xmlns:a16="http://schemas.microsoft.com/office/drawing/2014/main" val="10009"/>
                  </a:ext>
                </a:extLst>
              </a:tr>
              <a:tr h="297679">
                <a:tc>
                  <a:txBody>
                    <a:bodyPr/>
                    <a:lstStyle/>
                    <a:p>
                      <a:r>
                        <a:rPr lang="en-US" sz="1400" dirty="0"/>
                        <a:t>x10</a:t>
                      </a:r>
                    </a:p>
                  </a:txBody>
                  <a:tcPr/>
                </a:tc>
                <a:tc>
                  <a:txBody>
                    <a:bodyPr/>
                    <a:lstStyle/>
                    <a:p>
                      <a:r>
                        <a:rPr lang="en-US" sz="1400" b="0" dirty="0">
                          <a:solidFill>
                            <a:schemeClr val="tx1"/>
                          </a:solidFill>
                        </a:rPr>
                        <a:t>5</a:t>
                      </a:r>
                    </a:p>
                  </a:txBody>
                  <a:tcPr/>
                </a:tc>
                <a:tc>
                  <a:txBody>
                    <a:bodyPr/>
                    <a:lstStyle/>
                    <a:p>
                      <a:r>
                        <a:rPr lang="en-US" sz="1400" dirty="0"/>
                        <a:t>5</a:t>
                      </a:r>
                    </a:p>
                  </a:txBody>
                  <a:tcPr/>
                </a:tc>
                <a:tc>
                  <a:txBody>
                    <a:bodyPr/>
                    <a:lstStyle/>
                    <a:p>
                      <a:r>
                        <a:rPr lang="en-US" sz="1400" b="0" dirty="0">
                          <a:solidFill>
                            <a:srgbClr val="FF0000"/>
                          </a:solidFill>
                        </a:rPr>
                        <a:t>2</a:t>
                      </a:r>
                    </a:p>
                  </a:txBody>
                  <a:tcPr/>
                </a:tc>
                <a:extLst>
                  <a:ext uri="{0D108BD9-81ED-4DB2-BD59-A6C34878D82A}">
                    <a16:rowId xmlns="" xmlns:a16="http://schemas.microsoft.com/office/drawing/2014/main" val="10010"/>
                  </a:ext>
                </a:extLst>
              </a:tr>
              <a:tr h="297679">
                <a:tc>
                  <a:txBody>
                    <a:bodyPr/>
                    <a:lstStyle/>
                    <a:p>
                      <a:r>
                        <a:rPr lang="en-US" sz="1400" dirty="0" smtClean="0"/>
                        <a:t>cost</a:t>
                      </a:r>
                      <a:endParaRPr lang="en-US" sz="1400" dirty="0"/>
                    </a:p>
                  </a:txBody>
                  <a:tcPr/>
                </a:tc>
                <a:tc>
                  <a:txBody>
                    <a:bodyPr/>
                    <a:lstStyle/>
                    <a:p>
                      <a:r>
                        <a:rPr lang="en-US" sz="1400" dirty="0" smtClean="0">
                          <a:solidFill>
                            <a:schemeClr val="tx1"/>
                          </a:solidFill>
                        </a:rPr>
                        <a:t>9</a:t>
                      </a:r>
                      <a:endParaRPr lang="en-US" sz="1400" dirty="0">
                        <a:solidFill>
                          <a:schemeClr val="tx1"/>
                        </a:solidFill>
                      </a:endParaRPr>
                    </a:p>
                  </a:txBody>
                  <a:tcPr/>
                </a:tc>
                <a:tc>
                  <a:txBody>
                    <a:bodyPr/>
                    <a:lstStyle/>
                    <a:p>
                      <a:r>
                        <a:rPr lang="en-US" sz="1400" dirty="0" smtClean="0"/>
                        <a:t>10</a:t>
                      </a:r>
                      <a:endParaRPr lang="en-US" sz="1400" dirty="0"/>
                    </a:p>
                  </a:txBody>
                  <a:tcPr/>
                </a:tc>
                <a:tc>
                  <a:txBody>
                    <a:bodyPr/>
                    <a:lstStyle/>
                    <a:p>
                      <a:r>
                        <a:rPr lang="en-US" sz="1400" dirty="0" smtClean="0"/>
                        <a:t>15</a:t>
                      </a:r>
                      <a:endParaRPr lang="en-US" sz="1400" dirty="0"/>
                    </a:p>
                  </a:txBody>
                  <a:tcPr/>
                </a:tc>
                <a:extLst>
                  <a:ext uri="{0D108BD9-81ED-4DB2-BD59-A6C34878D82A}">
                    <a16:rowId xmlns="" xmlns:a16="http://schemas.microsoft.com/office/drawing/2014/main" val="10011"/>
                  </a:ext>
                </a:extLst>
              </a:tr>
            </a:tbl>
          </a:graphicData>
        </a:graphic>
      </p:graphicFrame>
      <p:sp>
        <p:nvSpPr>
          <p:cNvPr id="3" name="Rectangle 2">
            <a:extLst>
              <a:ext uri="{FF2B5EF4-FFF2-40B4-BE49-F238E27FC236}">
                <a16:creationId xmlns="" xmlns:a16="http://schemas.microsoft.com/office/drawing/2014/main" id="{BD68F7A8-5C56-4E6E-9BF8-632826F8326A}"/>
              </a:ext>
            </a:extLst>
          </p:cNvPr>
          <p:cNvSpPr/>
          <p:nvPr/>
        </p:nvSpPr>
        <p:spPr>
          <a:xfrm>
            <a:off x="838199" y="1156116"/>
            <a:ext cx="11152032" cy="1508105"/>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a:t>
            </a:r>
            <a:r>
              <a:rPr lang="en-US" sz="2300" dirty="0" smtClean="0"/>
              <a:t>medoids from the cluster any of the cluster lets choose cluster 1 instead </a:t>
            </a:r>
            <a:r>
              <a:rPr lang="en-US" sz="2300" dirty="0"/>
              <a:t>of X5 (6, 2). Let us randomly choose X1 (2, 6). </a:t>
            </a:r>
            <a:r>
              <a:rPr lang="en-US" sz="2300" dirty="0" smtClean="0"/>
              <a:t>At one time change only one medoids</a:t>
            </a:r>
            <a:endParaRPr lang="en-US" sz="2300" dirty="0"/>
          </a:p>
          <a:p>
            <a:pPr marL="285750" indent="-285750" algn="just">
              <a:buFont typeface="Arial" panose="020B0604020202020204" pitchFamily="34" charset="0"/>
              <a:buChar char="•"/>
            </a:pPr>
            <a:r>
              <a:rPr lang="en-US" sz="2300" dirty="0" smtClean="0"/>
              <a:t>Note </a:t>
            </a:r>
            <a:r>
              <a:rPr lang="en-US" sz="2300" dirty="0"/>
              <a:t>the new medoid set is: </a:t>
            </a:r>
            <a:r>
              <a:rPr lang="en-US" sz="2300" dirty="0" smtClean="0"/>
              <a:t>X1(2</a:t>
            </a:r>
            <a:r>
              <a:rPr lang="en-US" sz="2300" dirty="0"/>
              <a:t>, 6) and </a:t>
            </a:r>
            <a:r>
              <a:rPr lang="en-US" sz="2300" dirty="0" smtClean="0"/>
              <a:t>X9(8</a:t>
            </a:r>
            <a:r>
              <a:rPr lang="en-US" sz="2300" dirty="0"/>
              <a:t>, 5). Now repeating the same task as earlier: </a:t>
            </a:r>
            <a:endParaRPr lang="en-IN" sz="2300" dirty="0"/>
          </a:p>
        </p:txBody>
      </p:sp>
      <p:graphicFrame>
        <p:nvGraphicFramePr>
          <p:cNvPr id="18" name="Table 17">
            <a:extLst>
              <a:ext uri="{FF2B5EF4-FFF2-40B4-BE49-F238E27FC236}">
                <a16:creationId xmlns="" xmlns:a16="http://schemas.microsoft.com/office/drawing/2014/main"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 xmlns:a16="http://schemas.microsoft.com/office/drawing/2014/main" val="20000"/>
                    </a:ext>
                  </a:extLst>
                </a:gridCol>
                <a:gridCol w="668866">
                  <a:extLst>
                    <a:ext uri="{9D8B030D-6E8A-4147-A177-3AD203B41FA5}">
                      <a16:colId xmlns="" xmlns:a16="http://schemas.microsoft.com/office/drawing/2014/main" val="20001"/>
                    </a:ext>
                  </a:extLst>
                </a:gridCol>
                <a:gridCol w="668866">
                  <a:extLst>
                    <a:ext uri="{9D8B030D-6E8A-4147-A177-3AD203B41FA5}">
                      <a16:colId xmlns="" xmlns:a16="http://schemas.microsoft.com/office/drawing/2014/main"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 xmlns:a16="http://schemas.microsoft.com/office/drawing/2014/main"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 xmlns:a16="http://schemas.microsoft.com/office/drawing/2014/main"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 xmlns:a16="http://schemas.microsoft.com/office/drawing/2014/main"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 xmlns:a16="http://schemas.microsoft.com/office/drawing/2014/main"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 xmlns:a16="http://schemas.microsoft.com/office/drawing/2014/main"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 xmlns:a16="http://schemas.microsoft.com/office/drawing/2014/main"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 xmlns:a16="http://schemas.microsoft.com/office/drawing/2014/main"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 xmlns:a16="http://schemas.microsoft.com/office/drawing/2014/main"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 xmlns:a16="http://schemas.microsoft.com/office/drawing/2014/main"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 xmlns:a16="http://schemas.microsoft.com/office/drawing/2014/main" val="10009"/>
                  </a:ext>
                </a:extLst>
              </a:tr>
            </a:tbl>
          </a:graphicData>
        </a:graphic>
      </p:graphicFrame>
      <p:sp>
        <p:nvSpPr>
          <p:cNvPr id="20" name="Rectangle 9">
            <a:extLst>
              <a:ext uri="{FF2B5EF4-FFF2-40B4-BE49-F238E27FC236}">
                <a16:creationId xmlns="" xmlns:a16="http://schemas.microsoft.com/office/drawing/2014/main" id="{01A80DD1-3578-48D7-8197-5C4694BD389B}"/>
              </a:ext>
            </a:extLst>
          </p:cNvPr>
          <p:cNvSpPr>
            <a:spLocks noChangeArrowheads="1"/>
          </p:cNvSpPr>
          <p:nvPr/>
        </p:nvSpPr>
        <p:spPr bwMode="auto">
          <a:xfrm>
            <a:off x="4578367" y="5936782"/>
            <a:ext cx="7648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Here our cluster is change some points goes first cluster to second and some goes</a:t>
            </a:r>
          </a:p>
          <a:p>
            <a:pPr eaLnBrk="1" hangingPunct="1"/>
            <a:r>
              <a:rPr lang="en-US" sz="1600" i="0" dirty="0" smtClean="0"/>
              <a:t> second to first New cluster after changing medoids</a:t>
            </a:r>
          </a:p>
          <a:p>
            <a:pPr eaLnBrk="1" hangingPunct="1"/>
            <a:r>
              <a:rPr lang="en-US" sz="1600" i="0" dirty="0" smtClean="0"/>
              <a:t>Current </a:t>
            </a:r>
            <a:r>
              <a:rPr lang="en-US" sz="1600" i="0" dirty="0"/>
              <a:t>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 xmlns:a16="http://schemas.microsoft.com/office/drawing/2014/main"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
        <p:nvSpPr>
          <p:cNvPr id="4" name="TextBox 3"/>
          <p:cNvSpPr txBox="1"/>
          <p:nvPr/>
        </p:nvSpPr>
        <p:spPr>
          <a:xfrm>
            <a:off x="5061397" y="2869340"/>
            <a:ext cx="3181082" cy="2862322"/>
          </a:xfrm>
          <a:prstGeom prst="rect">
            <a:avLst/>
          </a:prstGeom>
          <a:noFill/>
        </p:spPr>
        <p:txBody>
          <a:bodyPr wrap="square" rtlCol="0">
            <a:spAutoFit/>
          </a:bodyPr>
          <a:lstStyle/>
          <a:p>
            <a:r>
              <a:rPr lang="en-US" dirty="0" smtClean="0"/>
              <a:t>Calculate diff of </a:t>
            </a:r>
            <a:r>
              <a:rPr lang="en-US" dirty="0" err="1" smtClean="0"/>
              <a:t>prev</a:t>
            </a:r>
            <a:r>
              <a:rPr lang="en-US" dirty="0" smtClean="0"/>
              <a:t> and new cost if new diff is less than zero than we take new points as our medoids 34-25=-9</a:t>
            </a:r>
          </a:p>
          <a:p>
            <a:r>
              <a:rPr lang="en-US" dirty="0" smtClean="0"/>
              <a:t>So our new medoids is x1 and x9 now again change medoids and check distance and make cluster if cost of new cluster doesn’t change than we stop taking new medoids</a:t>
            </a:r>
            <a:endParaRPr lang="en-IN" dirty="0"/>
          </a:p>
        </p:txBody>
      </p:sp>
    </p:spTree>
    <p:extLst>
      <p:ext uri="{BB962C8B-B14F-4D97-AF65-F5344CB8AC3E}">
        <p14:creationId xmlns:p14="http://schemas.microsoft.com/office/powerpoint/2010/main" val="22179007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 xmlns:a16="http://schemas.microsoft.com/office/drawing/2014/main"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 xmlns:a16="http://schemas.microsoft.com/office/drawing/2014/main"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 xmlns:a16="http://schemas.microsoft.com/office/drawing/2014/main"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 xmlns:a16="http://schemas.microsoft.com/office/drawing/2014/main"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 xmlns:a16="http://schemas.microsoft.com/office/drawing/2014/main"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 xmlns:a16="http://schemas.microsoft.com/office/drawing/2014/main"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 xmlns:a16="http://schemas.microsoft.com/office/drawing/2014/main"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 xmlns:a16="http://schemas.microsoft.com/office/drawing/2014/main"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 xmlns:a16="http://schemas.microsoft.com/office/drawing/2014/main"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 xmlns:a16="http://schemas.microsoft.com/office/drawing/2014/main"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 xmlns:a16="http://schemas.microsoft.com/office/drawing/2014/main"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 xmlns:a16="http://schemas.microsoft.com/office/drawing/2014/main"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 xmlns:a16="http://schemas.microsoft.com/office/drawing/2014/main"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 xmlns:a16="http://schemas.microsoft.com/office/drawing/2014/main"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 xmlns:a16="http://schemas.microsoft.com/office/drawing/2014/main"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 xmlns:a16="http://schemas.microsoft.com/office/drawing/2014/main"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 xmlns:a16="http://schemas.microsoft.com/office/drawing/2014/main"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 xmlns:a16="http://schemas.microsoft.com/office/drawing/2014/main"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 xmlns:a16="http://schemas.microsoft.com/office/drawing/2014/main"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 xmlns:a16="http://schemas.microsoft.com/office/drawing/2014/main"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 xmlns:a16="http://schemas.microsoft.com/office/drawing/2014/main"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 xmlns:a16="http://schemas.microsoft.com/office/drawing/2014/main"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 xmlns:a16="http://schemas.microsoft.com/office/drawing/2014/main"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 xmlns:a16="http://schemas.microsoft.com/office/drawing/2014/main"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 xmlns:a16="http://schemas.microsoft.com/office/drawing/2014/main"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30</a:t>
            </a:fld>
            <a:endParaRPr lang="en-US" altLang="en-US" sz="1200"/>
          </a:p>
        </p:txBody>
      </p:sp>
      <p:sp>
        <p:nvSpPr>
          <p:cNvPr id="29" name="Title 1">
            <a:extLst>
              <a:ext uri="{FF2B5EF4-FFF2-40B4-BE49-F238E27FC236}">
                <a16:creationId xmlns="" xmlns:a16="http://schemas.microsoft.com/office/drawing/2014/main"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 xmlns:a16="http://schemas.microsoft.com/office/drawing/2014/main"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 xmlns:a16="http://schemas.microsoft.com/office/drawing/2014/main"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 xmlns:a16="http://schemas.microsoft.com/office/drawing/2014/main"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 xmlns:a16="http://schemas.microsoft.com/office/drawing/2014/main"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 xmlns:a16="http://schemas.microsoft.com/office/drawing/2014/main"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 xmlns:a16="http://schemas.microsoft.com/office/drawing/2014/main"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 xmlns:a16="http://schemas.microsoft.com/office/drawing/2014/main"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 xmlns:a16="http://schemas.microsoft.com/office/drawing/2014/main"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 xmlns:a16="http://schemas.microsoft.com/office/drawing/2014/main"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 xmlns:a16="http://schemas.microsoft.com/office/drawing/2014/main"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 xmlns:a16="http://schemas.microsoft.com/office/drawing/2014/main"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 xmlns:a16="http://schemas.microsoft.com/office/drawing/2014/main"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 xmlns:a16="http://schemas.microsoft.com/office/drawing/2014/main"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 xmlns:a16="http://schemas.microsoft.com/office/drawing/2014/main"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 xmlns:a16="http://schemas.microsoft.com/office/drawing/2014/main"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 xmlns:a16="http://schemas.microsoft.com/office/drawing/2014/main"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 xmlns:a16="http://schemas.microsoft.com/office/drawing/2014/main"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 xmlns:a16="http://schemas.microsoft.com/office/drawing/2014/main"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 xmlns:a16="http://schemas.microsoft.com/office/drawing/2014/main"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 xmlns:a16="http://schemas.microsoft.com/office/drawing/2014/main"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 xmlns:a16="http://schemas.microsoft.com/office/drawing/2014/main"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 xmlns:a16="http://schemas.microsoft.com/office/drawing/2014/main"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 xmlns:a16="http://schemas.microsoft.com/office/drawing/2014/main"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 xmlns:a16="http://schemas.microsoft.com/office/drawing/2014/main"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 xmlns:a16="http://schemas.microsoft.com/office/drawing/2014/main"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 xmlns:a16="http://schemas.microsoft.com/office/drawing/2014/main"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 xmlns:a16="http://schemas.microsoft.com/office/drawing/2014/main"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 xmlns:a16="http://schemas.microsoft.com/office/drawing/2014/main"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 xmlns:a16="http://schemas.microsoft.com/office/drawing/2014/main"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 xmlns:a16="http://schemas.microsoft.com/office/drawing/2014/main"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 xmlns:a16="http://schemas.microsoft.com/office/drawing/2014/main"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 xmlns:a16="http://schemas.microsoft.com/office/drawing/2014/main"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 xmlns:a16="http://schemas.microsoft.com/office/drawing/2014/main"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 xmlns:a16="http://schemas.microsoft.com/office/drawing/2014/main"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 xmlns:a16="http://schemas.microsoft.com/office/drawing/2014/main"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 xmlns:a16="http://schemas.microsoft.com/office/drawing/2014/main"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 xmlns:a16="http://schemas.microsoft.com/office/drawing/2014/main"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 xmlns:a16="http://schemas.microsoft.com/office/drawing/2014/main"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 xmlns:a16="http://schemas.microsoft.com/office/drawing/2014/main"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 xmlns:a16="http://schemas.microsoft.com/office/drawing/2014/main"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 xmlns:a16="http://schemas.microsoft.com/office/drawing/2014/main"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 xmlns:a16="http://schemas.microsoft.com/office/drawing/2014/main"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 xmlns:a16="http://schemas.microsoft.com/office/drawing/2014/main"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 xmlns:a16="http://schemas.microsoft.com/office/drawing/2014/main"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 xmlns:a16="http://schemas.microsoft.com/office/drawing/2014/main"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 xmlns:a16="http://schemas.microsoft.com/office/drawing/2014/main"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 xmlns:a16="http://schemas.microsoft.com/office/drawing/2014/main"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 xmlns:a16="http://schemas.microsoft.com/office/drawing/2014/main"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 xmlns:a16="http://schemas.microsoft.com/office/drawing/2014/main"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 xmlns:a16="http://schemas.microsoft.com/office/drawing/2014/main"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 xmlns:a16="http://schemas.microsoft.com/office/drawing/2014/main"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 xmlns:a16="http://schemas.microsoft.com/office/drawing/2014/main"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 xmlns:a16="http://schemas.microsoft.com/office/drawing/2014/main"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 xmlns:a16="http://schemas.microsoft.com/office/drawing/2014/main"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 xmlns:a16="http://schemas.microsoft.com/office/drawing/2014/main"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 xmlns:a16="http://schemas.microsoft.com/office/drawing/2014/main"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 xmlns:a16="http://schemas.microsoft.com/office/drawing/2014/main"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 xmlns:a16="http://schemas.microsoft.com/office/drawing/2014/main"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 xmlns:a16="http://schemas.microsoft.com/office/drawing/2014/main"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 xmlns:a16="http://schemas.microsoft.com/office/drawing/2014/main"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 xmlns:a16="http://schemas.microsoft.com/office/drawing/2014/main"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 xmlns:a16="http://schemas.microsoft.com/office/drawing/2014/main"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 xmlns:a16="http://schemas.microsoft.com/office/drawing/2014/main"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 xmlns:a16="http://schemas.microsoft.com/office/drawing/2014/main"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 xmlns:a16="http://schemas.microsoft.com/office/drawing/2014/main"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 xmlns:a16="http://schemas.microsoft.com/office/drawing/2014/main"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 xmlns:a16="http://schemas.microsoft.com/office/drawing/2014/main"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 xmlns:a16="http://schemas.microsoft.com/office/drawing/2014/main"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 xmlns:a16="http://schemas.microsoft.com/office/drawing/2014/main"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 xmlns:a16="http://schemas.microsoft.com/office/drawing/2014/main"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 xmlns:a16="http://schemas.microsoft.com/office/drawing/2014/main"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 xmlns:a16="http://schemas.microsoft.com/office/drawing/2014/main"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 xmlns:a16="http://schemas.microsoft.com/office/drawing/2014/main"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 xmlns:a16="http://schemas.microsoft.com/office/drawing/2014/main"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 xmlns:a16="http://schemas.microsoft.com/office/drawing/2014/main"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 xmlns:a16="http://schemas.microsoft.com/office/drawing/2014/main"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 xmlns:a16="http://schemas.microsoft.com/office/drawing/2014/main"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 xmlns:a16="http://schemas.microsoft.com/office/drawing/2014/main"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 xmlns:a16="http://schemas.microsoft.com/office/drawing/2014/main"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 xmlns:a16="http://schemas.microsoft.com/office/drawing/2014/main"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 xmlns:a16="http://schemas.microsoft.com/office/drawing/2014/main"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 xmlns:a16="http://schemas.microsoft.com/office/drawing/2014/main"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 xmlns:a16="http://schemas.microsoft.com/office/drawing/2014/main"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 xmlns:a16="http://schemas.microsoft.com/office/drawing/2014/main"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 xmlns:a16="http://schemas.microsoft.com/office/drawing/2014/main"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 xmlns:a16="http://schemas.microsoft.com/office/drawing/2014/main"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 xmlns:a16="http://schemas.microsoft.com/office/drawing/2014/main"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 xmlns:a16="http://schemas.microsoft.com/office/drawing/2014/main"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 xmlns:a16="http://schemas.microsoft.com/office/drawing/2014/main"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 xmlns:a16="http://schemas.microsoft.com/office/drawing/2014/main"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33</a:t>
            </a:fld>
            <a:endParaRPr lang="en-US" altLang="en-US" sz="1200"/>
          </a:p>
        </p:txBody>
      </p:sp>
      <p:sp>
        <p:nvSpPr>
          <p:cNvPr id="33" name="Title 1">
            <a:extLst>
              <a:ext uri="{FF2B5EF4-FFF2-40B4-BE49-F238E27FC236}">
                <a16:creationId xmlns="" xmlns:a16="http://schemas.microsoft.com/office/drawing/2014/main"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 xmlns:a16="http://schemas.microsoft.com/office/drawing/2014/main"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 xmlns:a16="http://schemas.microsoft.com/office/drawing/2014/main"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on the</a:t>
            </a:r>
          </a:p>
          <a:p>
            <a:pPr marL="355600" lvl="1" indent="-355600" algn="just"/>
            <a:r>
              <a:rPr lang="en-US" sz="2800" dirty="0"/>
              <a:t>appropriate choice of the number and width of the partitions and grid cells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 xmlns:a16="http://schemas.microsoft.com/office/drawing/2014/main"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 xmlns:a16="http://schemas.microsoft.com/office/drawing/2014/main"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 xmlns:a16="http://schemas.microsoft.com/office/drawing/2014/main"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 xmlns:a16="http://schemas.microsoft.com/office/drawing/2014/main"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 xmlns:a16="http://schemas.microsoft.com/office/drawing/2014/main"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 xmlns:a16="http://schemas.microsoft.com/office/drawing/2014/main"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 xmlns:a16="http://schemas.microsoft.com/office/drawing/2014/main"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 xmlns:a16="http://schemas.microsoft.com/office/drawing/2014/main"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 xmlns:a16="http://schemas.microsoft.com/office/drawing/2014/main"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 xmlns:a16="http://schemas.microsoft.com/office/drawing/2014/main"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 xmlns:a16="http://schemas.microsoft.com/office/drawing/2014/main"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 xmlns:a16="http://schemas.microsoft.com/office/drawing/2014/main"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 xmlns:a16="http://schemas.microsoft.com/office/drawing/2014/main"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 xmlns:a16="http://schemas.microsoft.com/office/drawing/2014/main"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 xmlns:a16="http://schemas.microsoft.com/office/drawing/2014/main"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 xmlns:a16="http://schemas.microsoft.com/office/drawing/2014/main"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 xmlns:a16="http://schemas.microsoft.com/office/drawing/2014/main"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 xmlns:a16="http://schemas.microsoft.com/office/drawing/2014/main"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 xmlns:a16="http://schemas.microsoft.com/office/drawing/2014/main"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 xmlns:a16="http://schemas.microsoft.com/office/drawing/2014/main"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 xmlns:a16="http://schemas.microsoft.com/office/drawing/2014/main"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 xmlns:a16="http://schemas.microsoft.com/office/drawing/2014/main"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 xmlns:a16="http://schemas.microsoft.com/office/drawing/2014/main"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 xmlns:a16="http://schemas.microsoft.com/office/drawing/2014/main"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 xmlns:a16="http://schemas.microsoft.com/office/drawing/2014/main"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 xmlns:a16="http://schemas.microsoft.com/office/drawing/2014/main"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 xmlns:a16="http://schemas.microsoft.com/office/drawing/2014/main"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 xmlns:a16="http://schemas.microsoft.com/office/drawing/2014/main"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 xmlns:a16="http://schemas.microsoft.com/office/drawing/2014/main"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 xmlns:a16="http://schemas.microsoft.com/office/drawing/2014/main"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 xmlns:a16="http://schemas.microsoft.com/office/drawing/2014/main"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 xmlns:a16="http://schemas.microsoft.com/office/drawing/2014/main"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 xmlns:a16="http://schemas.microsoft.com/office/drawing/2014/main"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 xmlns:a16="http://schemas.microsoft.com/office/drawing/2014/main"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 xmlns:a16="http://schemas.microsoft.com/office/drawing/2014/main"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 xmlns:a16="http://schemas.microsoft.com/office/drawing/2014/main"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 xmlns:a16="http://schemas.microsoft.com/office/drawing/2014/main"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 xmlns:a16="http://schemas.microsoft.com/office/drawing/2014/main"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 xmlns:a16="http://schemas.microsoft.com/office/drawing/2014/main"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 xmlns:a16="http://schemas.microsoft.com/office/drawing/2014/main"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 xmlns:a16="http://schemas.microsoft.com/office/drawing/2014/main"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 xmlns:a16="http://schemas.microsoft.com/office/drawing/2014/main"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 xmlns:a16="http://schemas.microsoft.com/office/drawing/2014/main"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125"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49"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 xmlns:a16="http://schemas.microsoft.com/office/drawing/2014/main"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73"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 xmlns:a16="http://schemas.microsoft.com/office/drawing/2014/main"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197"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 xmlns:a16="http://schemas.microsoft.com/office/drawing/2014/main"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 xmlns:a16="http://schemas.microsoft.com/office/drawing/2014/main" val="20000"/>
                    </a:ext>
                  </a:extLst>
                </a:gridCol>
                <a:gridCol w="1077007">
                  <a:extLst>
                    <a:ext uri="{9D8B030D-6E8A-4147-A177-3AD203B41FA5}">
                      <a16:colId xmlns="" xmlns:a16="http://schemas.microsoft.com/office/drawing/2014/main" val="20001"/>
                    </a:ext>
                  </a:extLst>
                </a:gridCol>
                <a:gridCol w="1078446">
                  <a:extLst>
                    <a:ext uri="{9D8B030D-6E8A-4147-A177-3AD203B41FA5}">
                      <a16:colId xmlns="" xmlns:a16="http://schemas.microsoft.com/office/drawing/2014/main" val="20002"/>
                    </a:ext>
                  </a:extLst>
                </a:gridCol>
                <a:gridCol w="1077007">
                  <a:extLst>
                    <a:ext uri="{9D8B030D-6E8A-4147-A177-3AD203B41FA5}">
                      <a16:colId xmlns="" xmlns:a16="http://schemas.microsoft.com/office/drawing/2014/main" val="20003"/>
                    </a:ext>
                  </a:extLst>
                </a:gridCol>
                <a:gridCol w="1078447">
                  <a:extLst>
                    <a:ext uri="{9D8B030D-6E8A-4147-A177-3AD203B41FA5}">
                      <a16:colId xmlns="" xmlns:a16="http://schemas.microsoft.com/office/drawing/2014/main"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 xmlns:a16="http://schemas.microsoft.com/office/drawing/2014/main"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 xmlns:a16="http://schemas.microsoft.com/office/drawing/2014/main" val="20000"/>
                    </a:ext>
                  </a:extLst>
                </a:gridCol>
                <a:gridCol w="483789">
                  <a:extLst>
                    <a:ext uri="{9D8B030D-6E8A-4147-A177-3AD203B41FA5}">
                      <a16:colId xmlns="" xmlns:a16="http://schemas.microsoft.com/office/drawing/2014/main" val="20001"/>
                    </a:ext>
                  </a:extLst>
                </a:gridCol>
                <a:gridCol w="483789">
                  <a:extLst>
                    <a:ext uri="{9D8B030D-6E8A-4147-A177-3AD203B41FA5}">
                      <a16:colId xmlns="" xmlns:a16="http://schemas.microsoft.com/office/drawing/2014/main" val="20002"/>
                    </a:ext>
                  </a:extLst>
                </a:gridCol>
                <a:gridCol w="483789">
                  <a:extLst>
                    <a:ext uri="{9D8B030D-6E8A-4147-A177-3AD203B41FA5}">
                      <a16:colId xmlns="" xmlns:a16="http://schemas.microsoft.com/office/drawing/2014/main" val="20003"/>
                    </a:ext>
                  </a:extLst>
                </a:gridCol>
                <a:gridCol w="483789">
                  <a:extLst>
                    <a:ext uri="{9D8B030D-6E8A-4147-A177-3AD203B41FA5}">
                      <a16:colId xmlns="" xmlns:a16="http://schemas.microsoft.com/office/drawing/2014/main" val="20004"/>
                    </a:ext>
                  </a:extLst>
                </a:gridCol>
                <a:gridCol w="483789">
                  <a:extLst>
                    <a:ext uri="{9D8B030D-6E8A-4147-A177-3AD203B41FA5}">
                      <a16:colId xmlns="" xmlns:a16="http://schemas.microsoft.com/office/drawing/2014/main"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 xmlns:a16="http://schemas.microsoft.com/office/drawing/2014/main"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275"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276"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277"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 xmlns:a16="http://schemas.microsoft.com/office/drawing/2014/main"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 xmlns:a16="http://schemas.microsoft.com/office/drawing/2014/main"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 xmlns:a16="http://schemas.microsoft.com/office/drawing/2014/main"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 xmlns:a16="http://schemas.microsoft.com/office/drawing/2014/main"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 xmlns:a16="http://schemas.microsoft.com/office/drawing/2014/main"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 xmlns:a16="http://schemas.microsoft.com/office/drawing/2014/main"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 xmlns:a16="http://schemas.microsoft.com/office/drawing/2014/main"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 xmlns:a16="http://schemas.microsoft.com/office/drawing/2014/main"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 xmlns:a16="http://schemas.microsoft.com/office/drawing/2014/main"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14" name="Title 1">
            <a:extLst>
              <a:ext uri="{FF2B5EF4-FFF2-40B4-BE49-F238E27FC236}">
                <a16:creationId xmlns="" xmlns:a16="http://schemas.microsoft.com/office/drawing/2014/main"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2" name="Rectangle 1"/>
          <p:cNvSpPr/>
          <p:nvPr/>
        </p:nvSpPr>
        <p:spPr>
          <a:xfrm>
            <a:off x="5968574" y="1771015"/>
            <a:ext cx="6096000" cy="378565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 xmlns:a16="http://schemas.microsoft.com/office/drawing/2014/main"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009958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 xmlns:a16="http://schemas.microsoft.com/office/drawing/2014/main"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299"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300"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301"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 xmlns:a16="http://schemas.microsoft.com/office/drawing/2014/main"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 xmlns:a16="http://schemas.microsoft.com/office/drawing/2014/main"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 xmlns:a16="http://schemas.microsoft.com/office/drawing/2014/main"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 xmlns:a16="http://schemas.microsoft.com/office/drawing/2014/main"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8" name="Object 6">
            <a:extLst>
              <a:ext uri="{FF2B5EF4-FFF2-40B4-BE49-F238E27FC236}">
                <a16:creationId xmlns=""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340" name="Equation" r:id="rId4" imgW="1854000" imgH="507960" progId="Equation.3">
                  <p:embed/>
                </p:oleObj>
              </mc:Choice>
              <mc:Fallback>
                <p:oleObj name="Equation" r:id="rId4" imgW="1854000" imgH="507960" progId="Equation.3">
                  <p:embed/>
                  <p:pic>
                    <p:nvPicPr>
                      <p:cNvPr id="8" name="Object 6">
                        <a:extLst>
                          <a:ext uri="{FF2B5EF4-FFF2-40B4-BE49-F238E27FC236}">
                            <a16:creationId xmlns="" xmlns:a16="http://schemas.microsoft.com/office/drawing/2014/main" id="{3D89762B-1B2E-4C5B-9E9E-015DC7A4E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341" name="Microsoft Equation 3.0" r:id="rId6" imgW="1511280" imgH="469800" progId="Equation.3">
                  <p:embed/>
                </p:oleObj>
              </mc:Choice>
              <mc:Fallback>
                <p:oleObj name="Microsoft Equation 3.0" r:id="rId6" imgW="1511280" imgH="469800" progId="Equation.3">
                  <p:embed/>
                  <p:pic>
                    <p:nvPicPr>
                      <p:cNvPr id="9" name="Object 4">
                        <a:extLst>
                          <a:ext uri="{FF2B5EF4-FFF2-40B4-BE49-F238E27FC236}">
                            <a16:creationId xmlns="" xmlns:a16="http://schemas.microsoft.com/office/drawing/2014/main" id="{FA71D4D4-FD11-4815-9417-0309AE74FA1A}"/>
                          </a:ext>
                        </a:extLst>
                      </p:cNvPr>
                      <p:cNvPicPr>
                        <a:picLocks noChangeAspect="1" noChangeArrowheads="1"/>
                      </p:cNvPicPr>
                      <p:nvPr/>
                    </p:nvPicPr>
                    <p:blipFill>
                      <a:blip r:embed="rId7"/>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 xmlns:a16="http://schemas.microsoft.com/office/drawing/2014/main"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graphicFrame>
        <p:nvGraphicFramePr>
          <p:cNvPr id="14" name="Object 5">
            <a:extLst>
              <a:ext uri="{FF2B5EF4-FFF2-40B4-BE49-F238E27FC236}">
                <a16:creationId xmlns=""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42" name="Equation" r:id="rId8" imgW="2565360" imgH="2108160" progId="Equation.3">
                  <p:embed/>
                </p:oleObj>
              </mc:Choice>
              <mc:Fallback>
                <p:oleObj name="Equation" r:id="rId8" imgW="2565360" imgH="2108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15" name="Object 4">
            <a:extLst>
              <a:ext uri="{FF2B5EF4-FFF2-40B4-BE49-F238E27FC236}">
                <a16:creationId xmlns=""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43" name="Microsoft Equation 3.0" r:id="rId10" imgW="1511280" imgH="469800" progId="Equation.3">
                  <p:embed/>
                </p:oleObj>
              </mc:Choice>
              <mc:Fallback>
                <p:oleObj name="Microsoft Equation 3.0" r:id="rId10" imgW="1511280" imgH="469800" progId="Equation.3">
                  <p:embed/>
                  <p:pic>
                    <p:nvPicPr>
                      <p:cNvPr id="0" name=""/>
                      <p:cNvPicPr>
                        <a:picLocks noChangeAspect="1" noChangeArrowheads="1"/>
                      </p:cNvPicPr>
                      <p:nvPr/>
                    </p:nvPicPr>
                    <p:blipFill>
                      <a:blip r:embed="rId7"/>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293"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 xmlns:a16="http://schemas.microsoft.com/office/drawing/2014/main"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 xmlns:a16="http://schemas.microsoft.com/office/drawing/2014/main"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 xmlns:a16="http://schemas.microsoft.com/office/drawing/2014/main"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 xmlns:a16="http://schemas.microsoft.com/office/drawing/2014/main"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 xmlns:a16="http://schemas.microsoft.com/office/drawing/2014/main"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 xmlns:a16="http://schemas.microsoft.com/office/drawing/2014/main"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655416" cy="18251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xmlns="" xmlns:a14="http://schemas.microsoft.com/office/drawing/2010/main" id="{FEC184E0-1A79-4543-BF2E-3A0270F17E8E}"/>
                  </a:ext>
                </a:extLst>
              </p:cNvPr>
              <p:cNvSpPr txBox="1">
                <a:spLocks noRot="1" noChangeAspect="1" noMove="1" noResize="1" noEditPoints="1" noAdjustHandles="1" noChangeArrowheads="1" noChangeShapeType="1" noTextEdit="1"/>
              </p:cNvSpPr>
              <p:nvPr/>
            </p:nvSpPr>
            <p:spPr>
              <a:xfrm>
                <a:off x="4038601" y="1266688"/>
                <a:ext cx="7655416" cy="1825192"/>
              </a:xfrm>
              <a:prstGeom prst="rect">
                <a:avLst/>
              </a:prstGeom>
              <a:blipFill rotWithShape="0">
                <a:blip r:embed="rId3"/>
                <a:stretch>
                  <a:fillRect l="-1434" t="-7692" r="-1673" b="-401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 xmlns:a16="http://schemas.microsoft.com/office/drawing/2014/main"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
        <p:nvSpPr>
          <p:cNvPr id="4" name="TextBox 3"/>
          <p:cNvSpPr txBox="1"/>
          <p:nvPr/>
        </p:nvSpPr>
        <p:spPr>
          <a:xfrm>
            <a:off x="8941820" y="2600244"/>
            <a:ext cx="2610529" cy="646331"/>
          </a:xfrm>
          <a:prstGeom prst="rect">
            <a:avLst/>
          </a:prstGeom>
          <a:noFill/>
        </p:spPr>
        <p:txBody>
          <a:bodyPr wrap="square" rtlCol="0">
            <a:spAutoFit/>
          </a:bodyPr>
          <a:lstStyle/>
          <a:p>
            <a:r>
              <a:rPr lang="en-US" dirty="0" smtClean="0"/>
              <a:t>LS=0.5+0.25=0.75</a:t>
            </a:r>
          </a:p>
          <a:p>
            <a:r>
              <a:rPr lang="en-US" dirty="0" smtClean="0"/>
              <a:t>SS=((0.5)</a:t>
            </a:r>
            <a:r>
              <a:rPr lang="en-US" baseline="30000" dirty="0" smtClean="0"/>
              <a:t>2</a:t>
            </a:r>
            <a:r>
              <a:rPr lang="en-US" dirty="0" smtClean="0"/>
              <a:t>+(0.75)</a:t>
            </a:r>
            <a:r>
              <a:rPr lang="en-US" baseline="30000" dirty="0" smtClean="0"/>
              <a:t>2</a:t>
            </a:r>
            <a:r>
              <a:rPr lang="en-US" dirty="0" smtClean="0"/>
              <a:t>)=0.313</a:t>
            </a:r>
            <a:endParaRPr lang="en-IN" dirty="0"/>
          </a:p>
        </p:txBody>
      </p:sp>
      <p:sp>
        <p:nvSpPr>
          <p:cNvPr id="9" name="TextBox 8"/>
          <p:cNvSpPr txBox="1"/>
          <p:nvPr/>
        </p:nvSpPr>
        <p:spPr>
          <a:xfrm>
            <a:off x="9223470" y="6465822"/>
            <a:ext cx="263052" cy="369332"/>
          </a:xfrm>
          <a:prstGeom prst="rect">
            <a:avLst/>
          </a:prstGeom>
          <a:noFill/>
        </p:spPr>
        <p:txBody>
          <a:bodyPr wrap="square" rtlCol="0">
            <a:spAutoFit/>
          </a:bodyPr>
          <a:lstStyle/>
          <a:p>
            <a:r>
              <a:rPr lang="en-US" dirty="0" smtClean="0"/>
              <a:t>R</a:t>
            </a:r>
            <a:endParaRPr lang="en-IN"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522" y="6177748"/>
            <a:ext cx="2705478" cy="819264"/>
          </a:xfrm>
          <a:prstGeom prst="rect">
            <a:avLst/>
          </a:prstGeom>
        </p:spPr>
      </p:pic>
      <p:sp>
        <p:nvSpPr>
          <p:cNvPr id="5" name="TextBox 4"/>
          <p:cNvSpPr txBox="1"/>
          <p:nvPr/>
        </p:nvSpPr>
        <p:spPr>
          <a:xfrm>
            <a:off x="5386278" y="4585117"/>
            <a:ext cx="2119195" cy="923330"/>
          </a:xfrm>
          <a:prstGeom prst="rect">
            <a:avLst/>
          </a:prstGeom>
          <a:noFill/>
        </p:spPr>
        <p:txBody>
          <a:bodyPr wrap="square" rtlCol="0">
            <a:spAutoFit/>
          </a:bodyPr>
          <a:lstStyle/>
          <a:p>
            <a:r>
              <a:rPr lang="en-US" dirty="0" smtClean="0"/>
              <a:t>Here we take only one data point so its radius is zero</a:t>
            </a:r>
            <a:endParaRPr lang="en-IN"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 xmlns:a16="http://schemas.microsoft.com/office/drawing/2014/main"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 xmlns:a16="http://schemas.microsoft.com/office/drawing/2014/main"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 xmlns:a16="http://schemas.microsoft.com/office/drawing/2014/main"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84</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 xmlns:a16="http://schemas.microsoft.com/office/drawing/2014/main"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925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xmlns:a14="http://schemas.microsoft.com/office/drawing/2010/main" xmlns=""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rotWithShape="0">
                <a:blip r:embed="rId2"/>
                <a:stretch>
                  <a:fillRect l="-928" t="-2917" r="-986" b="-3267"/>
                </a:stretch>
              </a:blipFill>
            </p:spPr>
            <p:txBody>
              <a:bodyPr/>
              <a:lstStyle/>
              <a:p>
                <a:r>
                  <a:rPr lang="en-IN">
                    <a:noFill/>
                  </a:rPr>
                  <a:t> </a:t>
                </a:r>
              </a:p>
            </p:txBody>
          </p:sp>
        </mc:Fallback>
      </mc:AlternateContent>
      <p:sp>
        <p:nvSpPr>
          <p:cNvPr id="4" name="Title 1">
            <a:extLst>
              <a:ext uri="{FF2B5EF4-FFF2-40B4-BE49-F238E27FC236}">
                <a16:creationId xmlns="" xmlns:a16="http://schemas.microsoft.com/office/drawing/2014/main"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87</a:t>
            </a:fld>
            <a:endParaRPr lang="en-US"/>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 xmlns:a16="http://schemas.microsoft.com/office/drawing/2014/main"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 xmlns:a16="http://schemas.microsoft.com/office/drawing/2014/main"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 xmlns:a16="http://schemas.microsoft.com/office/drawing/2014/main"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 xmlns:a16="http://schemas.microsoft.com/office/drawing/2014/main"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 xmlns:a16="http://schemas.microsoft.com/office/drawing/2014/main"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 xmlns:a16="http://schemas.microsoft.com/office/drawing/2014/main" val="20000"/>
                    </a:ext>
                  </a:extLst>
                </a:gridCol>
                <a:gridCol w="1213792">
                  <a:extLst>
                    <a:ext uri="{9D8B030D-6E8A-4147-A177-3AD203B41FA5}">
                      <a16:colId xmlns="" xmlns:a16="http://schemas.microsoft.com/office/drawing/2014/main" val="20001"/>
                    </a:ext>
                  </a:extLst>
                </a:gridCol>
                <a:gridCol w="1216673">
                  <a:extLst>
                    <a:ext uri="{9D8B030D-6E8A-4147-A177-3AD203B41FA5}">
                      <a16:colId xmlns="" xmlns:a16="http://schemas.microsoft.com/office/drawing/2014/main"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grpSp>
        <p:nvGrpSpPr>
          <p:cNvPr id="7" name="Group 42">
            <a:extLst>
              <a:ext uri="{FF2B5EF4-FFF2-40B4-BE49-F238E27FC236}">
                <a16:creationId xmlns="" xmlns:a16="http://schemas.microsoft.com/office/drawing/2014/main"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 xmlns:a16="http://schemas.microsoft.com/office/drawing/2014/main"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 xmlns:a16="http://schemas.microsoft.com/office/drawing/2014/main"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 xmlns:a16="http://schemas.microsoft.com/office/drawing/2014/main"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 xmlns:a16="http://schemas.microsoft.com/office/drawing/2014/main"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 xmlns:a16="http://schemas.microsoft.com/office/drawing/2014/main"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 xmlns:a16="http://schemas.microsoft.com/office/drawing/2014/main"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 xmlns:a16="http://schemas.microsoft.com/office/drawing/2014/main"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8804</TotalTime>
  <Words>5719</Words>
  <Application>Microsoft Office PowerPoint</Application>
  <PresentationFormat>Widescreen</PresentationFormat>
  <Paragraphs>1071</Paragraphs>
  <Slides>90</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90</vt:i4>
      </vt:variant>
    </vt:vector>
  </HeadingPairs>
  <TitlesOfParts>
    <vt:vector size="111" baseType="lpstr">
      <vt:lpstr>MS PGothic</vt:lpstr>
      <vt:lpstr>宋体</vt:lpstr>
      <vt:lpstr>宋体</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等线</vt:lpstr>
      <vt:lpstr>等线 Light</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PowerPoint Presentation</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K-medoids Example</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sumit kumar</cp:lastModifiedBy>
  <cp:revision>74</cp:revision>
  <dcterms:created xsi:type="dcterms:W3CDTF">2023-09-04T03:01:19Z</dcterms:created>
  <dcterms:modified xsi:type="dcterms:W3CDTF">2024-01-09T08:41:54Z</dcterms:modified>
</cp:coreProperties>
</file>